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Work Sans Light"/>
      <p:regular r:id="rId35"/>
      <p:bold r:id="rId36"/>
      <p:italic r:id="rId37"/>
      <p:boldItalic r:id="rId38"/>
    </p:embeddedFont>
    <p:embeddedFont>
      <p:font typeface="Roboto Mono"/>
      <p:regular r:id="rId39"/>
      <p:bold r:id="rId40"/>
      <p:italic r:id="rId41"/>
      <p:boldItalic r:id="rId42"/>
    </p:embeddedFont>
    <p:embeddedFont>
      <p:font typeface="Sorts Mill Goudy"/>
      <p:regular r:id="rId43"/>
      <p: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20" Type="http://schemas.openxmlformats.org/officeDocument/2006/relationships/slide" Target="slides/slide16.xml"/><Relationship Id="rId42" Type="http://schemas.openxmlformats.org/officeDocument/2006/relationships/font" Target="fonts/RobotoMono-boldItalic.fntdata"/><Relationship Id="rId41" Type="http://schemas.openxmlformats.org/officeDocument/2006/relationships/font" Target="fonts/RobotoMono-italic.fntdata"/><Relationship Id="rId22" Type="http://schemas.openxmlformats.org/officeDocument/2006/relationships/slide" Target="slides/slide18.xml"/><Relationship Id="rId44" Type="http://schemas.openxmlformats.org/officeDocument/2006/relationships/font" Target="fonts/SortsMillGoudy-italic.fntdata"/><Relationship Id="rId21" Type="http://schemas.openxmlformats.org/officeDocument/2006/relationships/slide" Target="slides/slide17.xml"/><Relationship Id="rId43" Type="http://schemas.openxmlformats.org/officeDocument/2006/relationships/font" Target="fonts/SortsMillGoudy-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WorkSansLight-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WorkSansLight-italic.fntdata"/><Relationship Id="rId14" Type="http://schemas.openxmlformats.org/officeDocument/2006/relationships/slide" Target="slides/slide10.xml"/><Relationship Id="rId36" Type="http://schemas.openxmlformats.org/officeDocument/2006/relationships/font" Target="fonts/WorkSansLight-bold.fntdata"/><Relationship Id="rId17" Type="http://schemas.openxmlformats.org/officeDocument/2006/relationships/slide" Target="slides/slide13.xml"/><Relationship Id="rId39" Type="http://schemas.openxmlformats.org/officeDocument/2006/relationships/font" Target="fonts/RobotoMono-regular.fntdata"/><Relationship Id="rId16" Type="http://schemas.openxmlformats.org/officeDocument/2006/relationships/slide" Target="slides/slide12.xml"/><Relationship Id="rId38" Type="http://schemas.openxmlformats.org/officeDocument/2006/relationships/font" Target="fonts/WorkSans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Times New Roman"/>
                <a:ea typeface="Times New Roman"/>
                <a:cs typeface="Times New Roman"/>
                <a:sym typeface="Times New Roman"/>
              </a:rPr>
              <a:t>« Bonjour, je m’appelle Fanny Saez. Aujourd’hui je vais vous présenter mon projet </a:t>
            </a:r>
            <a:r>
              <a:rPr i="1" lang="fr">
                <a:solidFill>
                  <a:schemeClr val="dk1"/>
                </a:solidFill>
                <a:latin typeface="Times New Roman"/>
                <a:ea typeface="Times New Roman"/>
                <a:cs typeface="Times New Roman"/>
                <a:sym typeface="Times New Roman"/>
              </a:rPr>
              <a:t>Bien-être &amp; Formation</a:t>
            </a:r>
            <a:r>
              <a:rPr lang="fr">
                <a:solidFill>
                  <a:schemeClr val="dk1"/>
                </a:solidFill>
                <a:latin typeface="Times New Roman"/>
                <a:ea typeface="Times New Roman"/>
                <a:cs typeface="Times New Roman"/>
                <a:sym typeface="Times New Roman"/>
              </a:rPr>
              <a:t>, une application web et mobile que j’ai conçue et développée avec </a:t>
            </a:r>
            <a:r>
              <a:rPr b="1" lang="fr">
                <a:solidFill>
                  <a:schemeClr val="dk1"/>
                </a:solidFill>
                <a:latin typeface="Times New Roman"/>
                <a:ea typeface="Times New Roman"/>
                <a:cs typeface="Times New Roman"/>
                <a:sym typeface="Times New Roman"/>
              </a:rPr>
              <a:t>Next.js</a:t>
            </a:r>
            <a:r>
              <a:rPr lang="fr">
                <a:solidFill>
                  <a:schemeClr val="dk1"/>
                </a:solidFill>
                <a:latin typeface="Times New Roman"/>
                <a:ea typeface="Times New Roman"/>
                <a:cs typeface="Times New Roman"/>
                <a:sym typeface="Times New Roman"/>
              </a:rPr>
              <a:t>, dans le cadre de mon stage en freelance »</a:t>
            </a: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7cf3547372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7cf3547372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Admin → Article (1 → 0..*)</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Une instance d'Admin n'a </a:t>
            </a:r>
            <a:r>
              <a:rPr b="1" lang="fr">
                <a:solidFill>
                  <a:schemeClr val="dk1"/>
                </a:solidFill>
                <a:latin typeface="Times New Roman"/>
                <a:ea typeface="Times New Roman"/>
                <a:cs typeface="Times New Roman"/>
                <a:sym typeface="Times New Roman"/>
              </a:rPr>
              <a:t>aucune ou plusieurs</a:t>
            </a:r>
            <a:r>
              <a:rPr lang="fr">
                <a:solidFill>
                  <a:schemeClr val="dk1"/>
                </a:solidFill>
                <a:latin typeface="Times New Roman"/>
                <a:ea typeface="Times New Roman"/>
                <a:cs typeface="Times New Roman"/>
                <a:sym typeface="Times New Roman"/>
              </a:rPr>
              <a:t> instances d'Article. Une instance d'Article est associée à </a:t>
            </a:r>
            <a:r>
              <a:rPr b="1" lang="fr">
                <a:solidFill>
                  <a:schemeClr val="dk1"/>
                </a:solidFill>
                <a:latin typeface="Times New Roman"/>
                <a:ea typeface="Times New Roman"/>
                <a:cs typeface="Times New Roman"/>
                <a:sym typeface="Times New Roman"/>
              </a:rPr>
              <a:t>une seule</a:t>
            </a:r>
            <a:r>
              <a:rPr lang="fr">
                <a:solidFill>
                  <a:schemeClr val="dk1"/>
                </a:solidFill>
                <a:latin typeface="Times New Roman"/>
                <a:ea typeface="Times New Roman"/>
                <a:cs typeface="Times New Roman"/>
                <a:sym typeface="Times New Roman"/>
              </a:rPr>
              <a:t> instance d'Admin. Relation One-to-Many.</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Article → ContentBlock (1 → 0..*)</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Une instance d'Article n'a </a:t>
            </a:r>
            <a:r>
              <a:rPr b="1" lang="fr">
                <a:solidFill>
                  <a:schemeClr val="dk1"/>
                </a:solidFill>
                <a:latin typeface="Times New Roman"/>
                <a:ea typeface="Times New Roman"/>
                <a:cs typeface="Times New Roman"/>
                <a:sym typeface="Times New Roman"/>
              </a:rPr>
              <a:t>aucune ou plusieurs</a:t>
            </a:r>
            <a:r>
              <a:rPr lang="fr">
                <a:solidFill>
                  <a:schemeClr val="dk1"/>
                </a:solidFill>
                <a:latin typeface="Times New Roman"/>
                <a:ea typeface="Times New Roman"/>
                <a:cs typeface="Times New Roman"/>
                <a:sym typeface="Times New Roman"/>
              </a:rPr>
              <a:t> instances de ContentBlock. Une instance de ContentBlock appartient à </a:t>
            </a:r>
            <a:r>
              <a:rPr b="1" lang="fr">
                <a:solidFill>
                  <a:schemeClr val="dk1"/>
                </a:solidFill>
                <a:latin typeface="Times New Roman"/>
                <a:ea typeface="Times New Roman"/>
                <a:cs typeface="Times New Roman"/>
                <a:sym typeface="Times New Roman"/>
              </a:rPr>
              <a:t>une seule</a:t>
            </a:r>
            <a:r>
              <a:rPr lang="fr">
                <a:solidFill>
                  <a:schemeClr val="dk1"/>
                </a:solidFill>
                <a:latin typeface="Times New Roman"/>
                <a:ea typeface="Times New Roman"/>
                <a:cs typeface="Times New Roman"/>
                <a:sym typeface="Times New Roman"/>
              </a:rPr>
              <a:t> instance d'Article. Composition avec suppression en cascade (ON DELETE CASCADE).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Article → Paragraph (1 → 0..*)</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Une instance d'Article n'a </a:t>
            </a:r>
            <a:r>
              <a:rPr b="1" lang="fr">
                <a:solidFill>
                  <a:schemeClr val="dk1"/>
                </a:solidFill>
                <a:latin typeface="Times New Roman"/>
                <a:ea typeface="Times New Roman"/>
                <a:cs typeface="Times New Roman"/>
                <a:sym typeface="Times New Roman"/>
              </a:rPr>
              <a:t>aucune ou plusieurs</a:t>
            </a:r>
            <a:r>
              <a:rPr lang="fr">
                <a:solidFill>
                  <a:schemeClr val="dk1"/>
                </a:solidFill>
                <a:latin typeface="Times New Roman"/>
                <a:ea typeface="Times New Roman"/>
                <a:cs typeface="Times New Roman"/>
                <a:sym typeface="Times New Roman"/>
              </a:rPr>
              <a:t> instances de Paragraph. Une instance de Paragraph appartient à </a:t>
            </a:r>
            <a:r>
              <a:rPr b="1" lang="fr">
                <a:solidFill>
                  <a:schemeClr val="dk1"/>
                </a:solidFill>
                <a:latin typeface="Times New Roman"/>
                <a:ea typeface="Times New Roman"/>
                <a:cs typeface="Times New Roman"/>
                <a:sym typeface="Times New Roman"/>
              </a:rPr>
              <a:t>une seule</a:t>
            </a:r>
            <a:r>
              <a:rPr lang="fr">
                <a:solidFill>
                  <a:schemeClr val="dk1"/>
                </a:solidFill>
                <a:latin typeface="Times New Roman"/>
                <a:ea typeface="Times New Roman"/>
                <a:cs typeface="Times New Roman"/>
                <a:sym typeface="Times New Roman"/>
              </a:rPr>
              <a:t> instance d'Article. Protection contre suppression accidentelle (ON DELETE RESTRICT).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ContentBlock → BlockType (1 → 1)</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Une instance de ContentBlock utilise </a:t>
            </a:r>
            <a:r>
              <a:rPr b="1" lang="fr">
                <a:solidFill>
                  <a:schemeClr val="dk1"/>
                </a:solidFill>
                <a:latin typeface="Times New Roman"/>
                <a:ea typeface="Times New Roman"/>
                <a:cs typeface="Times New Roman"/>
                <a:sym typeface="Times New Roman"/>
              </a:rPr>
              <a:t>une seule</a:t>
            </a:r>
            <a:r>
              <a:rPr lang="fr">
                <a:solidFill>
                  <a:schemeClr val="dk1"/>
                </a:solidFill>
                <a:latin typeface="Times New Roman"/>
                <a:ea typeface="Times New Roman"/>
                <a:cs typeface="Times New Roman"/>
                <a:sym typeface="Times New Roman"/>
              </a:rPr>
              <a:t> valeur de l'énumération BlockType. Une valeur de BlockType peut être utilisée par </a:t>
            </a:r>
            <a:r>
              <a:rPr b="1" lang="fr">
                <a:solidFill>
                  <a:schemeClr val="dk1"/>
                </a:solidFill>
                <a:latin typeface="Times New Roman"/>
                <a:ea typeface="Times New Roman"/>
                <a:cs typeface="Times New Roman"/>
                <a:sym typeface="Times New Roman"/>
              </a:rPr>
              <a:t>plusieurs</a:t>
            </a:r>
            <a:r>
              <a:rPr lang="fr">
                <a:solidFill>
                  <a:schemeClr val="dk1"/>
                </a:solidFill>
                <a:latin typeface="Times New Roman"/>
                <a:ea typeface="Times New Roman"/>
                <a:cs typeface="Times New Roman"/>
                <a:sym typeface="Times New Roman"/>
              </a:rPr>
              <a:t> instances de ContentBlock. (TEXT, IMAGE, VIDEO, AUDIO, CODE, QUOTE, TITLE, LIST, PARAGRAPH).</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User → Newsletter (0..1 → 0..1)</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Une instance de User n'a </a:t>
            </a:r>
            <a:r>
              <a:rPr b="1" lang="fr">
                <a:solidFill>
                  <a:schemeClr val="dk1"/>
                </a:solidFill>
                <a:latin typeface="Times New Roman"/>
                <a:ea typeface="Times New Roman"/>
                <a:cs typeface="Times New Roman"/>
                <a:sym typeface="Times New Roman"/>
              </a:rPr>
              <a:t>aucune ou une seule</a:t>
            </a:r>
            <a:r>
              <a:rPr lang="fr">
                <a:solidFill>
                  <a:schemeClr val="dk1"/>
                </a:solidFill>
                <a:latin typeface="Times New Roman"/>
                <a:ea typeface="Times New Roman"/>
                <a:cs typeface="Times New Roman"/>
                <a:sym typeface="Times New Roman"/>
              </a:rPr>
              <a:t> instance de Newsletter. Une instance de Newsletter n'a </a:t>
            </a:r>
            <a:r>
              <a:rPr b="1" lang="fr">
                <a:solidFill>
                  <a:schemeClr val="dk1"/>
                </a:solidFill>
                <a:latin typeface="Times New Roman"/>
                <a:ea typeface="Times New Roman"/>
                <a:cs typeface="Times New Roman"/>
                <a:sym typeface="Times New Roman"/>
              </a:rPr>
              <a:t>aucun ou un seul</a:t>
            </a:r>
            <a:r>
              <a:rPr lang="fr">
                <a:solidFill>
                  <a:schemeClr val="dk1"/>
                </a:solidFill>
                <a:latin typeface="Times New Roman"/>
                <a:ea typeface="Times New Roman"/>
                <a:cs typeface="Times New Roman"/>
                <a:sym typeface="Times New Roman"/>
              </a:rPr>
              <a:t> instance de User. Relation One-to-One optionnelle avec SET NULL.</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Admin → Newsletter (1 → 0..1)</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Une instance d'Admin gère </a:t>
            </a:r>
            <a:r>
              <a:rPr b="1" lang="fr">
                <a:solidFill>
                  <a:schemeClr val="dk1"/>
                </a:solidFill>
                <a:latin typeface="Times New Roman"/>
                <a:ea typeface="Times New Roman"/>
                <a:cs typeface="Times New Roman"/>
                <a:sym typeface="Times New Roman"/>
              </a:rPr>
              <a:t>aucune ou une seule</a:t>
            </a:r>
            <a:r>
              <a:rPr lang="fr">
                <a:solidFill>
                  <a:schemeClr val="dk1"/>
                </a:solidFill>
                <a:latin typeface="Times New Roman"/>
                <a:ea typeface="Times New Roman"/>
                <a:cs typeface="Times New Roman"/>
                <a:sym typeface="Times New Roman"/>
              </a:rPr>
              <a:t> instance de Newsletter. Une instance de Newsletter est gérée par </a:t>
            </a:r>
            <a:r>
              <a:rPr b="1" lang="fr">
                <a:solidFill>
                  <a:schemeClr val="dk1"/>
                </a:solidFill>
                <a:latin typeface="Times New Roman"/>
                <a:ea typeface="Times New Roman"/>
                <a:cs typeface="Times New Roman"/>
                <a:sym typeface="Times New Roman"/>
              </a:rPr>
              <a:t>une seule</a:t>
            </a:r>
            <a:r>
              <a:rPr lang="fr">
                <a:solidFill>
                  <a:schemeClr val="dk1"/>
                </a:solidFill>
                <a:latin typeface="Times New Roman"/>
                <a:ea typeface="Times New Roman"/>
                <a:cs typeface="Times New Roman"/>
                <a:sym typeface="Times New Roman"/>
              </a:rPr>
              <a:t> instance d'Admin. Relation One-to-One avec SET NULL.</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User → Favorites (1 → 0..*)</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Une instance de User possède </a:t>
            </a:r>
            <a:r>
              <a:rPr b="1" lang="fr">
                <a:solidFill>
                  <a:schemeClr val="dk1"/>
                </a:solidFill>
                <a:latin typeface="Times New Roman"/>
                <a:ea typeface="Times New Roman"/>
                <a:cs typeface="Times New Roman"/>
                <a:sym typeface="Times New Roman"/>
              </a:rPr>
              <a:t>aucune ou plusieurs</a:t>
            </a:r>
            <a:r>
              <a:rPr lang="fr">
                <a:solidFill>
                  <a:schemeClr val="dk1"/>
                </a:solidFill>
                <a:latin typeface="Times New Roman"/>
                <a:ea typeface="Times New Roman"/>
                <a:cs typeface="Times New Roman"/>
                <a:sym typeface="Times New Roman"/>
              </a:rPr>
              <a:t> instances de Favorites. Une instance de Favorites appartient à </a:t>
            </a:r>
            <a:r>
              <a:rPr b="1" lang="fr">
                <a:solidFill>
                  <a:schemeClr val="dk1"/>
                </a:solidFill>
                <a:latin typeface="Times New Roman"/>
                <a:ea typeface="Times New Roman"/>
                <a:cs typeface="Times New Roman"/>
                <a:sym typeface="Times New Roman"/>
              </a:rPr>
              <a:t>une seule</a:t>
            </a:r>
            <a:r>
              <a:rPr lang="fr">
                <a:solidFill>
                  <a:schemeClr val="dk1"/>
                </a:solidFill>
                <a:latin typeface="Times New Roman"/>
                <a:ea typeface="Times New Roman"/>
                <a:cs typeface="Times New Roman"/>
                <a:sym typeface="Times New Roman"/>
              </a:rPr>
              <a:t> instance de User. Suppression en cascade (ON DELETE CASCADE).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i="1" lang="fr">
                <a:solidFill>
                  <a:schemeClr val="dk1"/>
                </a:solidFill>
                <a:latin typeface="Times New Roman"/>
                <a:ea typeface="Times New Roman"/>
                <a:cs typeface="Times New Roman"/>
                <a:sym typeface="Times New Roman"/>
              </a:rPr>
              <a:t>Favorites → Article (0.. → 1)</a:t>
            </a:r>
            <a:r>
              <a:rPr lang="fr">
                <a:solidFill>
                  <a:schemeClr val="dk1"/>
                </a:solidFill>
                <a:latin typeface="Times New Roman"/>
                <a:ea typeface="Times New Roman"/>
                <a:cs typeface="Times New Roman"/>
                <a:sym typeface="Times New Roman"/>
              </a:rPr>
              <a:t>*</a:t>
            </a:r>
            <a:br>
              <a:rPr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Une instance de Favorites référence </a:t>
            </a:r>
            <a:r>
              <a:rPr b="1" lang="fr">
                <a:solidFill>
                  <a:schemeClr val="dk1"/>
                </a:solidFill>
                <a:latin typeface="Times New Roman"/>
                <a:ea typeface="Times New Roman"/>
                <a:cs typeface="Times New Roman"/>
                <a:sym typeface="Times New Roman"/>
              </a:rPr>
              <a:t>un seul</a:t>
            </a:r>
            <a:r>
              <a:rPr lang="fr">
                <a:solidFill>
                  <a:schemeClr val="dk1"/>
                </a:solidFill>
                <a:latin typeface="Times New Roman"/>
                <a:ea typeface="Times New Roman"/>
                <a:cs typeface="Times New Roman"/>
                <a:sym typeface="Times New Roman"/>
              </a:rPr>
              <a:t> instance d'Article. Une instance d'Article peut être référencée par </a:t>
            </a:r>
            <a:r>
              <a:rPr b="1" lang="fr">
                <a:solidFill>
                  <a:schemeClr val="dk1"/>
                </a:solidFill>
                <a:latin typeface="Times New Roman"/>
                <a:ea typeface="Times New Roman"/>
                <a:cs typeface="Times New Roman"/>
                <a:sym typeface="Times New Roman"/>
              </a:rPr>
              <a:t>aucune ou plusieurs</a:t>
            </a:r>
            <a:r>
              <a:rPr lang="fr">
                <a:solidFill>
                  <a:schemeClr val="dk1"/>
                </a:solidFill>
                <a:latin typeface="Times New Roman"/>
                <a:ea typeface="Times New Roman"/>
                <a:cs typeface="Times New Roman"/>
                <a:sym typeface="Times New Roman"/>
              </a:rPr>
              <a:t> instances de Favorites. Relation Many-to-One avec CASCADE.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User ↔ Article (via Favorites) (* ↔ *)</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Une instance de User peut favoriser </a:t>
            </a:r>
            <a:r>
              <a:rPr b="1" lang="fr">
                <a:solidFill>
                  <a:schemeClr val="dk1"/>
                </a:solidFill>
                <a:latin typeface="Times New Roman"/>
                <a:ea typeface="Times New Roman"/>
                <a:cs typeface="Times New Roman"/>
                <a:sym typeface="Times New Roman"/>
              </a:rPr>
              <a:t>aucune ou plusieurs</a:t>
            </a:r>
            <a:r>
              <a:rPr lang="fr">
                <a:solidFill>
                  <a:schemeClr val="dk1"/>
                </a:solidFill>
                <a:latin typeface="Times New Roman"/>
                <a:ea typeface="Times New Roman"/>
                <a:cs typeface="Times New Roman"/>
                <a:sym typeface="Times New Roman"/>
              </a:rPr>
              <a:t> instances d'Article. Une instance d'Article peut être favorisée par </a:t>
            </a:r>
            <a:r>
              <a:rPr b="1" lang="fr">
                <a:solidFill>
                  <a:schemeClr val="dk1"/>
                </a:solidFill>
                <a:latin typeface="Times New Roman"/>
                <a:ea typeface="Times New Roman"/>
                <a:cs typeface="Times New Roman"/>
                <a:sym typeface="Times New Roman"/>
              </a:rPr>
              <a:t>aucun ou plusieurs</a:t>
            </a:r>
            <a:r>
              <a:rPr lang="fr">
                <a:solidFill>
                  <a:schemeClr val="dk1"/>
                </a:solidFill>
                <a:latin typeface="Times New Roman"/>
                <a:ea typeface="Times New Roman"/>
                <a:cs typeface="Times New Roman"/>
                <a:sym typeface="Times New Roman"/>
              </a:rPr>
              <a:t> instances de User. Relation Many-to-Many via la classe d'association Favorites.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Category → Article (1 → 0..*)</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Une instance de Category catégorise </a:t>
            </a:r>
            <a:r>
              <a:rPr b="1" lang="fr">
                <a:solidFill>
                  <a:schemeClr val="dk1"/>
                </a:solidFill>
                <a:latin typeface="Times New Roman"/>
                <a:ea typeface="Times New Roman"/>
                <a:cs typeface="Times New Roman"/>
                <a:sym typeface="Times New Roman"/>
              </a:rPr>
              <a:t>aucune ou plusieurs</a:t>
            </a:r>
            <a:r>
              <a:rPr lang="fr">
                <a:solidFill>
                  <a:schemeClr val="dk1"/>
                </a:solidFill>
                <a:latin typeface="Times New Roman"/>
                <a:ea typeface="Times New Roman"/>
                <a:cs typeface="Times New Roman"/>
                <a:sym typeface="Times New Roman"/>
              </a:rPr>
              <a:t> instances d'Article. Une instance d'Article est catégorisée par </a:t>
            </a:r>
            <a:r>
              <a:rPr b="1" lang="fr">
                <a:solidFill>
                  <a:schemeClr val="dk1"/>
                </a:solidFill>
                <a:latin typeface="Times New Roman"/>
                <a:ea typeface="Times New Roman"/>
                <a:cs typeface="Times New Roman"/>
                <a:sym typeface="Times New Roman"/>
              </a:rPr>
              <a:t>aucune ou une seule</a:t>
            </a:r>
            <a:r>
              <a:rPr lang="fr">
                <a:solidFill>
                  <a:schemeClr val="dk1"/>
                </a:solidFill>
                <a:latin typeface="Times New Roman"/>
                <a:ea typeface="Times New Roman"/>
                <a:cs typeface="Times New Roman"/>
                <a:sym typeface="Times New Roman"/>
              </a:rPr>
              <a:t> instance de Category. Relation One-to-Many avec SET NULL.</a:t>
            </a:r>
            <a:endParaRPr>
              <a:solidFill>
                <a:schemeClr val="dk1"/>
              </a:solidFill>
              <a:latin typeface="Times New Roman"/>
              <a:ea typeface="Times New Roman"/>
              <a:cs typeface="Times New Roman"/>
              <a:sym typeface="Times New Roman"/>
            </a:endParaRPr>
          </a:p>
          <a:p>
            <a:pPr indent="-177800" lvl="0" marL="177800" rtl="0" algn="just">
              <a:spcBef>
                <a:spcPts val="1200"/>
              </a:spcBef>
              <a:spcAft>
                <a:spcPts val="120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83cafd744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83cafd744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i="1" lang="fr" sz="1000">
                <a:solidFill>
                  <a:schemeClr val="dk1"/>
                </a:solidFill>
              </a:rPr>
              <a:t>"Schéma de base de données visualisé dans PhpMyAdmin montrant les relations entre toutes les tables de notre application."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i="1" lang="fr" sz="1000">
                <a:solidFill>
                  <a:schemeClr val="dk1"/>
                </a:solidFill>
              </a:rPr>
              <a:t>"Visualiser l'architecture complète de la base de données, comprendre les relations entre entités et vérifier l'intégrité référentielle."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i="1" lang="fr" sz="1000">
                <a:solidFill>
                  <a:schemeClr val="dk1"/>
                </a:solidFill>
              </a:rPr>
              <a:t>"Pour avoir une vue d'ensemble des données, valider la conception et faciliter la maintenance de la base de données."</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i="1" lang="fr" sz="1000">
                <a:solidFill>
                  <a:schemeClr val="dk1"/>
                </a:solidFill>
              </a:rPr>
              <a: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200">
                <a:solidFill>
                  <a:schemeClr val="dk1"/>
                </a:solidFill>
              </a:rPr>
              <a:t>Analyse des relations clés</a:t>
            </a:r>
            <a:endParaRPr b="1" sz="1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2. Relation Article ← ContentBlock (1:N)</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Clé étrangère</a:t>
            </a:r>
            <a:r>
              <a:rPr lang="fr" sz="1000">
                <a:solidFill>
                  <a:schemeClr val="dk1"/>
                </a:solidFill>
              </a:rPr>
              <a:t> : </a:t>
            </a:r>
            <a:r>
              <a:rPr lang="fr" sz="900">
                <a:solidFill>
                  <a:schemeClr val="dk1"/>
                </a:solidFill>
                <a:latin typeface="Courier New"/>
                <a:ea typeface="Courier New"/>
                <a:cs typeface="Courier New"/>
                <a:sym typeface="Courier New"/>
              </a:rPr>
              <a:t>articleId</a:t>
            </a:r>
            <a:r>
              <a:rPr lang="fr" sz="1000">
                <a:solidFill>
                  <a:schemeClr val="dk1"/>
                </a:solidFill>
              </a:rPr>
              <a:t> dans </a:t>
            </a:r>
            <a:r>
              <a:rPr lang="fr" sz="900">
                <a:solidFill>
                  <a:schemeClr val="dk1"/>
                </a:solidFill>
                <a:latin typeface="Courier New"/>
                <a:ea typeface="Courier New"/>
                <a:cs typeface="Courier New"/>
                <a:sym typeface="Courier New"/>
              </a:rPr>
              <a:t>content_blocks</a:t>
            </a:r>
            <a:endParaRPr sz="900">
              <a:solidFill>
                <a:schemeClr val="dk1"/>
              </a:solidFill>
              <a:latin typeface="Courier New"/>
              <a:ea typeface="Courier New"/>
              <a:cs typeface="Courier New"/>
              <a:sym typeface="Courier New"/>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Référence</a:t>
            </a:r>
            <a:r>
              <a:rPr lang="fr" sz="1000">
                <a:solidFill>
                  <a:schemeClr val="dk1"/>
                </a:solidFill>
              </a:rPr>
              <a:t> : </a:t>
            </a:r>
            <a:r>
              <a:rPr lang="fr" sz="900">
                <a:solidFill>
                  <a:schemeClr val="dk1"/>
                </a:solidFill>
                <a:latin typeface="Courier New"/>
                <a:ea typeface="Courier New"/>
                <a:cs typeface="Courier New"/>
                <a:sym typeface="Courier New"/>
              </a:rPr>
              <a:t>id</a:t>
            </a:r>
            <a:r>
              <a:rPr lang="fr" sz="1000">
                <a:solidFill>
                  <a:schemeClr val="dk1"/>
                </a:solidFill>
              </a:rPr>
              <a:t> dans </a:t>
            </a:r>
            <a:r>
              <a:rPr lang="fr" sz="900">
                <a:solidFill>
                  <a:schemeClr val="dk1"/>
                </a:solidFill>
                <a:latin typeface="Courier New"/>
                <a:ea typeface="Courier New"/>
                <a:cs typeface="Courier New"/>
                <a:sym typeface="Courier New"/>
              </a:rPr>
              <a:t>articles</a:t>
            </a:r>
            <a:endParaRPr sz="900">
              <a:solidFill>
                <a:schemeClr val="dk1"/>
              </a:solidFill>
              <a:latin typeface="Courier New"/>
              <a:ea typeface="Courier New"/>
              <a:cs typeface="Courier New"/>
              <a:sym typeface="Courier New"/>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CASCADE</a:t>
            </a:r>
            <a:r>
              <a:rPr lang="fr" sz="1000">
                <a:solidFill>
                  <a:schemeClr val="dk1"/>
                </a:solidFill>
              </a:rPr>
              <a:t> : Si un article est supprimé, tous ses blocs de contenu sont supprimés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Signification</a:t>
            </a:r>
            <a:r>
              <a:rPr lang="fr" sz="1000">
                <a:solidFill>
                  <a:schemeClr val="dk1"/>
                </a:solidFill>
              </a:rPr>
              <a:t> : Un article peut avoir plusieurs blocs de contenu</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3. Relation Article ← Paragraph (1:N)</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Clé étrangère</a:t>
            </a:r>
            <a:r>
              <a:rPr lang="fr" sz="1000">
                <a:solidFill>
                  <a:schemeClr val="dk1"/>
                </a:solidFill>
              </a:rPr>
              <a:t> : </a:t>
            </a:r>
            <a:r>
              <a:rPr lang="fr" sz="900">
                <a:solidFill>
                  <a:schemeClr val="dk1"/>
                </a:solidFill>
                <a:latin typeface="Courier New"/>
                <a:ea typeface="Courier New"/>
                <a:cs typeface="Courier New"/>
                <a:sym typeface="Courier New"/>
              </a:rPr>
              <a:t>articleId</a:t>
            </a:r>
            <a:r>
              <a:rPr lang="fr" sz="1000">
                <a:solidFill>
                  <a:schemeClr val="dk1"/>
                </a:solidFill>
              </a:rPr>
              <a:t> dans </a:t>
            </a:r>
            <a:r>
              <a:rPr lang="fr" sz="900">
                <a:solidFill>
                  <a:schemeClr val="dk1"/>
                </a:solidFill>
                <a:latin typeface="Courier New"/>
                <a:ea typeface="Courier New"/>
                <a:cs typeface="Courier New"/>
                <a:sym typeface="Courier New"/>
              </a:rPr>
              <a:t>paragraphs</a:t>
            </a:r>
            <a:endParaRPr sz="900">
              <a:solidFill>
                <a:schemeClr val="dk1"/>
              </a:solidFill>
              <a:latin typeface="Courier New"/>
              <a:ea typeface="Courier New"/>
              <a:cs typeface="Courier New"/>
              <a:sym typeface="Courier New"/>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Référence</a:t>
            </a:r>
            <a:r>
              <a:rPr lang="fr" sz="1000">
                <a:solidFill>
                  <a:schemeClr val="dk1"/>
                </a:solidFill>
              </a:rPr>
              <a:t> : </a:t>
            </a:r>
            <a:r>
              <a:rPr lang="fr" sz="900">
                <a:solidFill>
                  <a:schemeClr val="dk1"/>
                </a:solidFill>
                <a:latin typeface="Courier New"/>
                <a:ea typeface="Courier New"/>
                <a:cs typeface="Courier New"/>
                <a:sym typeface="Courier New"/>
              </a:rPr>
              <a:t>id</a:t>
            </a:r>
            <a:r>
              <a:rPr lang="fr" sz="1000">
                <a:solidFill>
                  <a:schemeClr val="dk1"/>
                </a:solidFill>
              </a:rPr>
              <a:t> dans </a:t>
            </a:r>
            <a:r>
              <a:rPr lang="fr" sz="900">
                <a:solidFill>
                  <a:schemeClr val="dk1"/>
                </a:solidFill>
                <a:latin typeface="Courier New"/>
                <a:ea typeface="Courier New"/>
                <a:cs typeface="Courier New"/>
                <a:sym typeface="Courier New"/>
              </a:rPr>
              <a:t>articles</a:t>
            </a:r>
            <a:endParaRPr sz="900">
              <a:solidFill>
                <a:schemeClr val="dk1"/>
              </a:solidFill>
              <a:latin typeface="Courier New"/>
              <a:ea typeface="Courier New"/>
              <a:cs typeface="Courier New"/>
              <a:sym typeface="Courier New"/>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Signification</a:t>
            </a:r>
            <a:r>
              <a:rPr lang="fr" sz="1000">
                <a:solidFill>
                  <a:schemeClr val="dk1"/>
                </a:solidFill>
              </a:rPr>
              <a:t> : Un article peut avoir plusieurs paragraphes</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4. Relation User ← Favorite → Article (N:M)</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Table de liaison</a:t>
            </a:r>
            <a:r>
              <a:rPr lang="fr" sz="1000">
                <a:solidFill>
                  <a:schemeClr val="dk1"/>
                </a:solidFill>
              </a:rPr>
              <a:t> : </a:t>
            </a:r>
            <a:r>
              <a:rPr lang="fr" sz="900">
                <a:solidFill>
                  <a:schemeClr val="dk1"/>
                </a:solidFill>
                <a:latin typeface="Courier New"/>
                <a:ea typeface="Courier New"/>
                <a:cs typeface="Courier New"/>
                <a:sym typeface="Courier New"/>
              </a:rPr>
              <a:t>favorites</a:t>
            </a:r>
            <a:endParaRPr sz="900">
              <a:solidFill>
                <a:schemeClr val="dk1"/>
              </a:solidFill>
              <a:latin typeface="Courier New"/>
              <a:ea typeface="Courier New"/>
              <a:cs typeface="Courier New"/>
              <a:sym typeface="Courier New"/>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Clés étrangères</a:t>
            </a:r>
            <a:r>
              <a:rPr lang="fr" sz="1000">
                <a:solidFill>
                  <a:schemeClr val="dk1"/>
                </a:solidFill>
              </a:rPr>
              <a:t>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fr" sz="900">
                <a:solidFill>
                  <a:schemeClr val="dk1"/>
                </a:solidFill>
                <a:latin typeface="Courier New"/>
                <a:ea typeface="Courier New"/>
                <a:cs typeface="Courier New"/>
                <a:sym typeface="Courier New"/>
              </a:rPr>
              <a:t>userId</a:t>
            </a:r>
            <a:r>
              <a:rPr lang="fr" sz="1000">
                <a:solidFill>
                  <a:schemeClr val="dk1"/>
                </a:solidFill>
              </a:rPr>
              <a:t> → référence </a:t>
            </a:r>
            <a:r>
              <a:rPr lang="fr" sz="900">
                <a:solidFill>
                  <a:schemeClr val="dk1"/>
                </a:solidFill>
                <a:latin typeface="Courier New"/>
                <a:ea typeface="Courier New"/>
                <a:cs typeface="Courier New"/>
                <a:sym typeface="Courier New"/>
              </a:rPr>
              <a:t>users.id</a:t>
            </a:r>
            <a:endParaRPr sz="900">
              <a:solidFill>
                <a:schemeClr val="dk1"/>
              </a:solidFill>
              <a:latin typeface="Courier New"/>
              <a:ea typeface="Courier New"/>
              <a:cs typeface="Courier New"/>
              <a:sym typeface="Courier New"/>
            </a:endParaRPr>
          </a:p>
          <a:p>
            <a:pPr indent="-292100" lvl="1" marL="914400" rtl="0" algn="l">
              <a:lnSpc>
                <a:spcPct val="115000"/>
              </a:lnSpc>
              <a:spcBef>
                <a:spcPts val="0"/>
              </a:spcBef>
              <a:spcAft>
                <a:spcPts val="0"/>
              </a:spcAft>
              <a:buClr>
                <a:schemeClr val="dk1"/>
              </a:buClr>
              <a:buSzPts val="1000"/>
              <a:buChar char="○"/>
            </a:pPr>
            <a:r>
              <a:rPr lang="fr" sz="900">
                <a:solidFill>
                  <a:schemeClr val="dk1"/>
                </a:solidFill>
                <a:latin typeface="Courier New"/>
                <a:ea typeface="Courier New"/>
                <a:cs typeface="Courier New"/>
                <a:sym typeface="Courier New"/>
              </a:rPr>
              <a:t>articleId</a:t>
            </a:r>
            <a:r>
              <a:rPr lang="fr" sz="1000">
                <a:solidFill>
                  <a:schemeClr val="dk1"/>
                </a:solidFill>
              </a:rPr>
              <a:t> → référence </a:t>
            </a:r>
            <a:r>
              <a:rPr lang="fr" sz="900">
                <a:solidFill>
                  <a:schemeClr val="dk1"/>
                </a:solidFill>
                <a:latin typeface="Courier New"/>
                <a:ea typeface="Courier New"/>
                <a:cs typeface="Courier New"/>
                <a:sym typeface="Courier New"/>
              </a:rPr>
              <a:t>articles.id</a:t>
            </a:r>
            <a:endParaRPr sz="900">
              <a:solidFill>
                <a:schemeClr val="dk1"/>
              </a:solidFill>
              <a:latin typeface="Courier New"/>
              <a:ea typeface="Courier New"/>
              <a:cs typeface="Courier New"/>
              <a:sym typeface="Courier New"/>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CASCADE</a:t>
            </a:r>
            <a:r>
              <a:rPr lang="fr" sz="1000">
                <a:solidFill>
                  <a:schemeClr val="dk1"/>
                </a:solidFill>
              </a:rPr>
              <a:t> : Si un utilisateur ou un article est supprimé, les favoris associés sont supprimés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Contrainte unique</a:t>
            </a:r>
            <a:r>
              <a:rPr lang="fr" sz="1000">
                <a:solidFill>
                  <a:schemeClr val="dk1"/>
                </a:solidFill>
              </a:rPr>
              <a:t> : </a:t>
            </a:r>
            <a:r>
              <a:rPr lang="fr" sz="900">
                <a:solidFill>
                  <a:schemeClr val="dk1"/>
                </a:solidFill>
                <a:latin typeface="Courier New"/>
                <a:ea typeface="Courier New"/>
                <a:cs typeface="Courier New"/>
                <a:sym typeface="Courier New"/>
              </a:rPr>
              <a:t>@@unique([userId, articleId])</a:t>
            </a:r>
            <a:r>
              <a:rPr lang="fr" sz="1000">
                <a:solidFill>
                  <a:schemeClr val="dk1"/>
                </a:solidFill>
              </a:rPr>
              <a:t> empêche les doublons</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Avantages de cette visualisation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b="1" lang="fr" sz="1000">
                <a:solidFill>
                  <a:schemeClr val="dk1"/>
                </a:solidFill>
              </a:rPr>
              <a:t>Compréhension globale :</a:t>
            </a:r>
            <a:r>
              <a:rPr lang="fr" sz="1000">
                <a:solidFill>
                  <a:schemeClr val="dk1"/>
                </a:solidFill>
              </a:rPr>
              <a:t> </a:t>
            </a:r>
            <a:r>
              <a:rPr i="1" lang="fr" sz="1000">
                <a:solidFill>
                  <a:schemeClr val="dk1"/>
                </a:solidFill>
              </a:rPr>
              <a:t>"Vue d'ensemble des relations complexes entre utilisateurs, articles, favoris et contenus."</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fr" sz="1000">
                <a:solidFill>
                  <a:schemeClr val="dk1"/>
                </a:solidFill>
              </a:rPr>
              <a:t>Validation de l'intégrité :</a:t>
            </a:r>
            <a:r>
              <a:rPr lang="fr" sz="1000">
                <a:solidFill>
                  <a:schemeClr val="dk1"/>
                </a:solidFill>
              </a:rPr>
              <a:t> </a:t>
            </a:r>
            <a:r>
              <a:rPr i="1" lang="fr" sz="1000">
                <a:solidFill>
                  <a:schemeClr val="dk1"/>
                </a:solidFill>
              </a:rPr>
              <a:t>"Vérification que toutes les contraintes de clés étrangères sont correctement définies."</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fr" sz="1000">
                <a:solidFill>
                  <a:schemeClr val="dk1"/>
                </a:solidFill>
              </a:rPr>
              <a:t>Documentation vivante :</a:t>
            </a:r>
            <a:r>
              <a:rPr lang="fr" sz="1000">
                <a:solidFill>
                  <a:schemeClr val="dk1"/>
                </a:solidFill>
              </a:rPr>
              <a:t> </a:t>
            </a:r>
            <a:r>
              <a:rPr i="1" lang="fr" sz="1000">
                <a:solidFill>
                  <a:schemeClr val="dk1"/>
                </a:solidFill>
              </a:rPr>
              <a:t>"Le schéma sert de documentation pour l'équipe de développement."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i="1" lang="fr" sz="1000">
                <a:solidFill>
                  <a:schemeClr val="dk1"/>
                </a:solidFill>
              </a:rPr>
              <a:t>"Architecture relationnelle cohérente : chaque table a son rôle, les relations garantissent l'intégrité des données."</a:t>
            </a:r>
            <a:endParaRPr i="1" sz="1000">
              <a:solidFill>
                <a:schemeClr val="dk1"/>
              </a:solidFill>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8d673fc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88d673fc5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a:latin typeface="Times New Roman"/>
                <a:ea typeface="Times New Roman"/>
                <a:cs typeface="Times New Roman"/>
                <a:sym typeface="Times New Roman"/>
              </a:rPr>
              <a:t>Git est une gestion de version (</a:t>
            </a:r>
            <a:r>
              <a:rPr lang="fr">
                <a:latin typeface="Times New Roman"/>
                <a:ea typeface="Times New Roman"/>
                <a:cs typeface="Times New Roman"/>
                <a:sym typeface="Times New Roman"/>
              </a:rPr>
              <a:t>versioning</a:t>
            </a:r>
            <a:r>
              <a:rPr lang="fr">
                <a:latin typeface="Times New Roman"/>
                <a:ea typeface="Times New Roman"/>
                <a:cs typeface="Times New Roman"/>
                <a:sym typeface="Times New Roman"/>
              </a:rPr>
              <a:t>), il me permet de travailler sur une ou plusieurs branches pour chacune des fonctionnalités, puis des fusionné après validation</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fr">
                <a:latin typeface="Times New Roman"/>
                <a:ea typeface="Times New Roman"/>
                <a:cs typeface="Times New Roman"/>
                <a:sym typeface="Times New Roman"/>
              </a:rPr>
              <a:t>GitHub est une plateforme en ligne,  suivre les modifications et de sauvegarder chaque étape.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C’est une méthode professionnelle qui assure stabilité et traçabilité du projet.</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83cafd744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83cafd744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fr">
                <a:solidFill>
                  <a:schemeClr val="dk1"/>
                </a:solidFill>
                <a:latin typeface="Times New Roman"/>
                <a:ea typeface="Times New Roman"/>
                <a:cs typeface="Times New Roman"/>
                <a:sym typeface="Times New Roman"/>
              </a:rPr>
              <a:t>MVVC = Model – View – View Controller – Controller</a:t>
            </a: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C’est une architecture pensée pour Next.js, qui a besoin d’une couche spéciale (le </a:t>
            </a:r>
            <a:r>
              <a:rPr i="1" lang="fr">
                <a:solidFill>
                  <a:schemeClr val="dk1"/>
                </a:solidFill>
                <a:latin typeface="Times New Roman"/>
                <a:ea typeface="Times New Roman"/>
                <a:cs typeface="Times New Roman"/>
                <a:sym typeface="Times New Roman"/>
              </a:rPr>
              <a:t>View Controller</a:t>
            </a:r>
            <a:r>
              <a:rPr lang="fr">
                <a:solidFill>
                  <a:schemeClr val="dk1"/>
                </a:solidFill>
                <a:latin typeface="Times New Roman"/>
                <a:ea typeface="Times New Roman"/>
                <a:cs typeface="Times New Roman"/>
                <a:sym typeface="Times New Roman"/>
              </a:rPr>
              <a:t>) parce que son </a:t>
            </a:r>
            <a:r>
              <a:rPr b="1" lang="fr">
                <a:solidFill>
                  <a:schemeClr val="dk1"/>
                </a:solidFill>
                <a:latin typeface="Times New Roman"/>
                <a:ea typeface="Times New Roman"/>
                <a:cs typeface="Times New Roman"/>
                <a:sym typeface="Times New Roman"/>
              </a:rPr>
              <a:t>App Router</a:t>
            </a:r>
            <a:r>
              <a:rPr lang="fr">
                <a:solidFill>
                  <a:schemeClr val="dk1"/>
                </a:solidFill>
                <a:latin typeface="Times New Roman"/>
                <a:ea typeface="Times New Roman"/>
                <a:cs typeface="Times New Roman"/>
                <a:sym typeface="Times New Roman"/>
              </a:rPr>
              <a:t> et ses </a:t>
            </a:r>
            <a:r>
              <a:rPr b="1" lang="fr">
                <a:solidFill>
                  <a:schemeClr val="dk1"/>
                </a:solidFill>
                <a:latin typeface="Times New Roman"/>
                <a:ea typeface="Times New Roman"/>
                <a:cs typeface="Times New Roman"/>
                <a:sym typeface="Times New Roman"/>
              </a:rPr>
              <a:t>API intégrées</a:t>
            </a:r>
            <a:r>
              <a:rPr lang="fr">
                <a:solidFill>
                  <a:schemeClr val="dk1"/>
                </a:solidFill>
                <a:latin typeface="Times New Roman"/>
                <a:ea typeface="Times New Roman"/>
                <a:cs typeface="Times New Roman"/>
                <a:sym typeface="Times New Roman"/>
              </a:rPr>
              <a:t> jouent un rôle unique entre la Vue et le Controller.</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J’ai choisi une architecture </a:t>
            </a:r>
            <a:r>
              <a:rPr b="1" lang="fr">
                <a:solidFill>
                  <a:schemeClr val="dk1"/>
                </a:solidFill>
                <a:latin typeface="Times New Roman"/>
                <a:ea typeface="Times New Roman"/>
                <a:cs typeface="Times New Roman"/>
                <a:sym typeface="Times New Roman"/>
              </a:rPr>
              <a:t>MVVC</a:t>
            </a:r>
            <a:r>
              <a:rPr lang="fr">
                <a:solidFill>
                  <a:schemeClr val="dk1"/>
                </a:solidFill>
                <a:latin typeface="Times New Roman"/>
                <a:ea typeface="Times New Roman"/>
                <a:cs typeface="Times New Roman"/>
                <a:sym typeface="Times New Roman"/>
              </a:rPr>
              <a:t> – </a:t>
            </a:r>
            <a:r>
              <a:rPr b="1" lang="fr">
                <a:solidFill>
                  <a:schemeClr val="dk1"/>
                </a:solidFill>
                <a:latin typeface="Times New Roman"/>
                <a:ea typeface="Times New Roman"/>
                <a:cs typeface="Times New Roman"/>
                <a:sym typeface="Times New Roman"/>
              </a:rPr>
              <a:t>Model, View, View Controller</a:t>
            </a: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 </a:t>
            </a:r>
            <a:r>
              <a:rPr b="1" lang="fr">
                <a:solidFill>
                  <a:schemeClr val="dk1"/>
                </a:solidFill>
                <a:latin typeface="Times New Roman"/>
                <a:ea typeface="Times New Roman"/>
                <a:cs typeface="Times New Roman"/>
                <a:sym typeface="Times New Roman"/>
              </a:rPr>
              <a:t>La Vue</a:t>
            </a:r>
            <a:r>
              <a:rPr lang="fr">
                <a:solidFill>
                  <a:schemeClr val="dk1"/>
                </a:solidFill>
                <a:latin typeface="Times New Roman"/>
                <a:ea typeface="Times New Roman"/>
                <a:cs typeface="Times New Roman"/>
                <a:sym typeface="Times New Roman"/>
              </a:rPr>
              <a:t> correspond aux </a:t>
            </a:r>
            <a:r>
              <a:rPr b="1" lang="fr">
                <a:solidFill>
                  <a:schemeClr val="dk1"/>
                </a:solidFill>
                <a:latin typeface="Times New Roman"/>
                <a:ea typeface="Times New Roman"/>
                <a:cs typeface="Times New Roman"/>
                <a:sym typeface="Times New Roman"/>
              </a:rPr>
              <a:t>composants React</a:t>
            </a:r>
            <a:r>
              <a:rPr lang="fr">
                <a:solidFill>
                  <a:schemeClr val="dk1"/>
                </a:solidFill>
                <a:latin typeface="Times New Roman"/>
                <a:ea typeface="Times New Roman"/>
                <a:cs typeface="Times New Roman"/>
                <a:sym typeface="Times New Roman"/>
              </a:rPr>
              <a:t>,</a:t>
            </a:r>
            <a:r>
              <a:rPr b="1" lang="fr">
                <a:solidFill>
                  <a:schemeClr val="dk1"/>
                </a:solidFill>
                <a:latin typeface="Times New Roman"/>
                <a:ea typeface="Times New Roman"/>
                <a:cs typeface="Times New Roman"/>
                <a:sym typeface="Times New Roman"/>
              </a:rPr>
              <a:t> le View Controller</a:t>
            </a:r>
            <a:r>
              <a:rPr lang="fr">
                <a:solidFill>
                  <a:schemeClr val="dk1"/>
                </a:solidFill>
                <a:latin typeface="Times New Roman"/>
                <a:ea typeface="Times New Roman"/>
                <a:cs typeface="Times New Roman"/>
                <a:sym typeface="Times New Roman"/>
              </a:rPr>
              <a:t> gère la </a:t>
            </a:r>
            <a:r>
              <a:rPr b="1" lang="fr">
                <a:solidFill>
                  <a:schemeClr val="dk1"/>
                </a:solidFill>
                <a:latin typeface="Times New Roman"/>
                <a:ea typeface="Times New Roman"/>
                <a:cs typeface="Times New Roman"/>
                <a:sym typeface="Times New Roman"/>
              </a:rPr>
              <a:t>logique métier</a:t>
            </a:r>
            <a:r>
              <a:rPr lang="fr">
                <a:solidFill>
                  <a:schemeClr val="dk1"/>
                </a:solidFill>
                <a:latin typeface="Times New Roman"/>
                <a:ea typeface="Times New Roman"/>
                <a:cs typeface="Times New Roman"/>
                <a:sym typeface="Times New Roman"/>
              </a:rPr>
              <a:t> via </a:t>
            </a:r>
            <a:r>
              <a:rPr b="1" lang="fr">
                <a:solidFill>
                  <a:schemeClr val="dk1"/>
                </a:solidFill>
                <a:latin typeface="Times New Roman"/>
                <a:ea typeface="Times New Roman"/>
                <a:cs typeface="Times New Roman"/>
                <a:sym typeface="Times New Roman"/>
              </a:rPr>
              <a:t>Next.js et les API Routes</a:t>
            </a:r>
            <a:r>
              <a:rPr lang="fr">
                <a:solidFill>
                  <a:schemeClr val="dk1"/>
                </a:solidFill>
                <a:latin typeface="Times New Roman"/>
                <a:ea typeface="Times New Roman"/>
                <a:cs typeface="Times New Roman"/>
                <a:sym typeface="Times New Roman"/>
              </a:rPr>
              <a:t>, le </a:t>
            </a:r>
            <a:r>
              <a:rPr b="1" lang="fr">
                <a:solidFill>
                  <a:schemeClr val="dk1"/>
                </a:solidFill>
                <a:latin typeface="Times New Roman"/>
                <a:ea typeface="Times New Roman"/>
                <a:cs typeface="Times New Roman"/>
                <a:sym typeface="Times New Roman"/>
              </a:rPr>
              <a:t>Model</a:t>
            </a:r>
            <a:r>
              <a:rPr lang="fr">
                <a:solidFill>
                  <a:schemeClr val="dk1"/>
                </a:solidFill>
                <a:latin typeface="Times New Roman"/>
                <a:ea typeface="Times New Roman"/>
                <a:cs typeface="Times New Roman"/>
                <a:sym typeface="Times New Roman"/>
              </a:rPr>
              <a:t> est géré par</a:t>
            </a:r>
            <a:r>
              <a:rPr b="1" lang="fr">
                <a:solidFill>
                  <a:schemeClr val="dk1"/>
                </a:solidFill>
                <a:latin typeface="Times New Roman"/>
                <a:ea typeface="Times New Roman"/>
                <a:cs typeface="Times New Roman"/>
                <a:sym typeface="Times New Roman"/>
              </a:rPr>
              <a:t> Prisma et PostgreSQL</a:t>
            </a:r>
            <a:r>
              <a:rPr lang="fr">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Cette structure rend le </a:t>
            </a:r>
            <a:r>
              <a:rPr b="1" lang="fr">
                <a:solidFill>
                  <a:schemeClr val="dk1"/>
                </a:solidFill>
                <a:latin typeface="Times New Roman"/>
                <a:ea typeface="Times New Roman"/>
                <a:cs typeface="Times New Roman"/>
                <a:sym typeface="Times New Roman"/>
              </a:rPr>
              <a:t>code clair, maintenable et scalable</a:t>
            </a:r>
            <a:r>
              <a:rPr lang="fr">
                <a:solidFill>
                  <a:schemeClr val="dk1"/>
                </a:solidFill>
                <a:latin typeface="Times New Roman"/>
                <a:ea typeface="Times New Roman"/>
                <a:cs typeface="Times New Roman"/>
                <a:sym typeface="Times New Roman"/>
              </a:rPr>
              <a:t>. C’est une approche moderne adaptée à Next.js.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7cf3547372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7cf3547372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"L'architecture front-end de notre application Next.js avec App Router et composants modulaires réutilisables."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"Structurer l'interface utilisateur de manière modulaire et maintenable. Chaque section de la page d'accueil est un composant indépendant."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"Pour la réutilisabilité, la maintenance facile, et une architecture scalable. Séparation des responsabilités par composant."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200">
                <a:solidFill>
                  <a:schemeClr val="dk1"/>
                </a:solidFill>
              </a:rPr>
              <a:t>Analyse de l'architecture</a:t>
            </a:r>
            <a:endParaRPr b="1" sz="1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1. Importation des composants modulaires</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"Chaque section de la page d'accueil est un composant séparé :"</a:t>
            </a:r>
            <a:endParaRPr i="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fr" sz="1000">
                <a:solidFill>
                  <a:schemeClr val="dk1"/>
                </a:solidFill>
              </a:rPr>
              <a:t>HeroSection</a:t>
            </a:r>
            <a:r>
              <a:rPr lang="fr" sz="1000">
                <a:solidFill>
                  <a:schemeClr val="dk1"/>
                </a:solidFill>
              </a:rPr>
              <a:t> : Section héros principale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About</a:t>
            </a:r>
            <a:r>
              <a:rPr lang="fr" sz="1000">
                <a:solidFill>
                  <a:schemeClr val="dk1"/>
                </a:solidFill>
              </a:rPr>
              <a:t> : Section à propos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Marque</a:t>
            </a:r>
            <a:r>
              <a:rPr lang="fr" sz="1000">
                <a:solidFill>
                  <a:schemeClr val="dk1"/>
                </a:solidFill>
              </a:rPr>
              <a:t> : Section marque/branding</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Process</a:t>
            </a:r>
            <a:r>
              <a:rPr lang="fr" sz="1000">
                <a:solidFill>
                  <a:schemeClr val="dk1"/>
                </a:solidFill>
              </a:rPr>
              <a:t> : Section processus/méthode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Testimonials</a:t>
            </a:r>
            <a:r>
              <a:rPr lang="fr" sz="1000">
                <a:solidFill>
                  <a:schemeClr val="dk1"/>
                </a:solidFill>
              </a:rPr>
              <a:t> : Section témoignages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MesArticles</a:t>
            </a:r>
            <a:r>
              <a:rPr lang="fr" sz="1000">
                <a:solidFill>
                  <a:schemeClr val="dk1"/>
                </a:solidFill>
              </a:rPr>
              <a:t> : Section articles récents</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2. Structure du fichier page.js / App Router</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"L'App Router de Next.js v13+ utilise une structure basée sur les React Server Components et les fichiers dans le dossier app/."</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Architecture expliquée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Modularité :</a:t>
            </a:r>
            <a:r>
              <a:rPr lang="fr" sz="1000">
                <a:solidFill>
                  <a:schemeClr val="dk1"/>
                </a:solidFill>
              </a:rPr>
              <a:t> </a:t>
            </a:r>
            <a:r>
              <a:rPr i="1" lang="fr" sz="1000">
                <a:solidFill>
                  <a:schemeClr val="dk1"/>
                </a:solidFill>
              </a:rPr>
              <a:t>"Chaque composant a sa responsabilité propre, son style, sa logique. Facilite le travail en équipe."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Réutilisabilité :</a:t>
            </a:r>
            <a:r>
              <a:rPr lang="fr" sz="1000">
                <a:solidFill>
                  <a:schemeClr val="dk1"/>
                </a:solidFill>
              </a:rPr>
              <a:t> </a:t>
            </a:r>
            <a:r>
              <a:rPr i="1" lang="fr" sz="1000">
                <a:solidFill>
                  <a:schemeClr val="dk1"/>
                </a:solidFill>
              </a:rPr>
              <a:t>"Le composant About peut être réutilisé sur d'autres pages, MesArticles peut afficher différents contenus."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Maintenance :</a:t>
            </a:r>
            <a:r>
              <a:rPr lang="fr" sz="1000">
                <a:solidFill>
                  <a:schemeClr val="dk1"/>
                </a:solidFill>
              </a:rPr>
              <a:t> </a:t>
            </a:r>
            <a:r>
              <a:rPr i="1" lang="fr" sz="1000">
                <a:solidFill>
                  <a:schemeClr val="dk1"/>
                </a:solidFill>
              </a:rPr>
              <a:t>"Bug dans les témoignages ? On modifie uniquement le composant Testimonials."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Performance :</a:t>
            </a:r>
            <a:r>
              <a:rPr lang="fr" sz="1000">
                <a:solidFill>
                  <a:schemeClr val="dk1"/>
                </a:solidFill>
              </a:rPr>
              <a:t> </a:t>
            </a:r>
            <a:r>
              <a:rPr i="1" lang="fr" sz="1000">
                <a:solidFill>
                  <a:schemeClr val="dk1"/>
                </a:solidFill>
              </a:rPr>
              <a:t>"Chaque composant peut être optimisé indépendamment (lazy loading, memoization)."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App Router avantages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Server Components</a:t>
            </a:r>
            <a:r>
              <a:rPr lang="fr" sz="1000">
                <a:solidFill>
                  <a:schemeClr val="dk1"/>
                </a:solidFill>
              </a:rPr>
              <a:t> : Rendu côté serveur par défaut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Structure file-based</a:t>
            </a:r>
            <a:r>
              <a:rPr lang="fr" sz="1000">
                <a:solidFill>
                  <a:schemeClr val="dk1"/>
                </a:solidFill>
              </a:rPr>
              <a:t> : Organisation intuitive des routes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Performance</a:t>
            </a:r>
            <a:r>
              <a:rPr lang="fr" sz="1000">
                <a:solidFill>
                  <a:schemeClr val="dk1"/>
                </a:solidFill>
              </a:rPr>
              <a:t> : Optimisations automatiques</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"Architecture modulaire : diviser pour mieux régner, chaque composant a son rôle, l'ensemble forme une page cohérente."</a:t>
            </a:r>
            <a:endParaRPr i="1" sz="10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latin typeface="Times New Roman"/>
                <a:ea typeface="Times New Roman"/>
                <a:cs typeface="Times New Roman"/>
                <a:sym typeface="Times New Roman"/>
              </a:rPr>
              <a:t>—</a:t>
            </a:r>
            <a:endParaRPr b="1" sz="13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latin typeface="Times New Roman"/>
                <a:ea typeface="Times New Roman"/>
                <a:cs typeface="Times New Roman"/>
                <a:sym typeface="Times New Roman"/>
              </a:rPr>
              <a:t>React Server Components</a:t>
            </a:r>
            <a:endParaRPr b="1"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1. Qu’est-ce que c’est ?</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Des composants React rendus côté serveur.</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2. À quoi ça sert ?</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Réduire le JavaScript envoyé au client et accélérer le rendu.</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3. Pourquoi ?</a:t>
            </a:r>
            <a:br>
              <a:rPr b="1"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Pour de meilleures performances et une expérience utilisateur plus fluide.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Composant modulaires qui est réutilisables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6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7cf3547372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7cf3547372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1. Qu'est-ce que c'est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"Des composants React modulaires et réutilisables, ici un composant Button avec props personnalisables et CSS Modules pour la stylisation."</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2. À quoi ça sert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"Créer une bibliothèque de composants cohérents réutilisables dans toute l'application. Éviter la duplication de code et maintenir une identité visuelle uniforme."</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3. Pourquoi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"Pour la maintenabilité, la cohérence du design, et l'efficacité de développement. Un seul composant, multiples usages."</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Analyse du composant Button</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Structure avec props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text : Texte affiché sur le bouton</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link : URL de destination (optionnel)</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onClick : Fonction callback (optionnel)</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variant : Style du bouton ("primary" par défaut)</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className : Classes CSS additionnelles</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leftVector/rightVector : Icônes décoratifs</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type : Type HTML ("button" par défaut)</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isReserveButton : Comportement spécial</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ariaLabel : Accessibilité</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CSS Modules expliqué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.primary : "Style principal avec couleurs variables CSS (--secondary-color, --tiercery-color) et border-radius de 30px."</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.secondary : "Style alternatif avec fond transparent et bordure de couleur primaire."</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Avantages de cette approche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Réutilisabilité : "Un seul composant Button pour tous les besoins : CTA, navigation, formulaires."</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CSS Modules : "Isolation des styles, pas de conflits CSS, code maintenable."</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Variables CSS : "Système de couleurs centralisé, facilite les changements de thème."</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Props flexibles : "Composant adaptable selon le contexte d'utilisation."</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Message clé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"Architecture modulaire : écrire une fois, utiliser partout, maintenir facilement."</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a:t>
            </a:r>
            <a:endParaRPr b="1">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Props</a:t>
            </a:r>
            <a:r>
              <a:rPr lang="fr">
                <a:solidFill>
                  <a:schemeClr val="dk1"/>
                </a:solidFill>
                <a:latin typeface="Times New Roman"/>
                <a:ea typeface="Times New Roman"/>
                <a:cs typeface="Times New Roman"/>
                <a:sym typeface="Times New Roman"/>
              </a:rPr>
              <a:t> = paramètres passés à un composant React</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fr">
                <a:solidFill>
                  <a:schemeClr val="dk1"/>
                </a:solidFill>
                <a:latin typeface="Times New Roman"/>
                <a:ea typeface="Times New Roman"/>
                <a:cs typeface="Times New Roman"/>
                <a:sym typeface="Times New Roman"/>
              </a:rPr>
              <a:t>Elles le rendent </a:t>
            </a:r>
            <a:r>
              <a:rPr b="1" lang="fr">
                <a:solidFill>
                  <a:schemeClr val="dk1"/>
                </a:solidFill>
                <a:latin typeface="Times New Roman"/>
                <a:ea typeface="Times New Roman"/>
                <a:cs typeface="Times New Roman"/>
                <a:sym typeface="Times New Roman"/>
              </a:rPr>
              <a:t>flexible</a:t>
            </a:r>
            <a:r>
              <a:rPr lang="fr">
                <a:solidFill>
                  <a:schemeClr val="dk1"/>
                </a:solidFill>
                <a:latin typeface="Times New Roman"/>
                <a:ea typeface="Times New Roman"/>
                <a:cs typeface="Times New Roman"/>
                <a:sym typeface="Times New Roman"/>
              </a:rPr>
              <a:t> et </a:t>
            </a:r>
            <a:r>
              <a:rPr b="1" lang="fr">
                <a:solidFill>
                  <a:schemeClr val="dk1"/>
                </a:solidFill>
                <a:latin typeface="Times New Roman"/>
                <a:ea typeface="Times New Roman"/>
                <a:cs typeface="Times New Roman"/>
                <a:sym typeface="Times New Roman"/>
              </a:rPr>
              <a:t>réutilisable</a:t>
            </a:r>
            <a:r>
              <a:rPr lang="fr">
                <a:solidFill>
                  <a:schemeClr val="dk1"/>
                </a:solidFill>
                <a:latin typeface="Times New Roman"/>
                <a:ea typeface="Times New Roman"/>
                <a:cs typeface="Times New Roman"/>
                <a:sym typeface="Times New Roman"/>
              </a:rPr>
              <a:t> (apparence ou comportement modifiable sans réécrire le code).</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fr" sz="1000">
                <a:solidFill>
                  <a:schemeClr val="dk1"/>
                </a:solidFill>
                <a:latin typeface="Times New Roman"/>
                <a:ea typeface="Times New Roman"/>
                <a:cs typeface="Times New Roman"/>
                <a:sym typeface="Times New Roman"/>
              </a:rPr>
              <a:t>—</a:t>
            </a:r>
            <a:endParaRPr sz="10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7cf3547372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7cf354737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Voici la page d’accueil, pensée pour être claire et attractive. Elle met en avant les services de bien-être et propose une navigation simple vers les articles et les réservations. J’ai travaillé l’ergonomie et la hiérarchie visuelle pour une lecture naturelle.</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La page d’accueil est aussi responsive : elle s’adapte aux smartphones et tablettes. L’objectif est que l’utilisateur ait la même qualité d’expérience sur tout support.</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83cafd744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83cafd744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Voici la page d’accueil, pensée pour être claire et attractive. Elle met en avant les services de bien-être et propose une navigation simple vers les articles et les réservations. J’ai travaillé l’ergonomie et la hiérarchie visuelle pour une lecture naturelle.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La page d’accueil est aussi responsive : elle s’adapte aux smartphones et tablettes. L’objectif est que l’utilisateur ait la même qualité d’expérience sur tout support.</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7cf3547372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7cf3547372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Le back-end gère la logique métier et les échanges de données. J’ai structuré le code en trois dossiers : lib pour les utilitaires, api pour les endpoints, et middleware pour la sécurité. Chaque route API correspond à une action bien précise. Cela facilite la maintenance et la clarté du projet.</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7cf3547372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7cf3547372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1. Qu'est-ce que c'est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"Le modèle Favorite de Prisma qui définit la structure de la table de sauvegarde d'articles par utilisateur."</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2. À quoi ça sert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"Gérer un système de favoris : permettre aux utilisateurs de sauvegarder leurs articles préférés avec un système de relations Many-to-Many."</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3. Pourquoi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"Créer une expérience utilisateur personnalisée où chaque utilisateur peut constituer sa propre bibliothèque d'articles favoris."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Explication technique du modèle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Structure des champs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id : Identifiant unique généré automatiquement (cuid)</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createdAt : Date d'ajout aux favoris (timestamp automatique)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userId : Référence vers l'utilisateur propriétaire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articleId : Référence vers l'article favori</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Relations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user : Relation vers le modèle User avec suppression en cascade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fr">
                <a:solidFill>
                  <a:schemeClr val="dk1"/>
                </a:solidFill>
                <a:latin typeface="Times New Roman"/>
                <a:ea typeface="Times New Roman"/>
                <a:cs typeface="Times New Roman"/>
                <a:sym typeface="Times New Roman"/>
              </a:rPr>
              <a:t>article : Relation vers le modèle Article avec suppression en cascade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Explication : @@unique &amp; @@map</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@@unique([userId, articleId])</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"Contrainte d'unicité composite : empêche qu'un utilisateur ajoute le même article plusieurs fois en favoris."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Exemple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 User1 peut ajouter Article5</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 User1 ne peut pas re-ajouter Article5 (déjà en favoris)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 User2 peut ajouter Article5 (utilisateur différent)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@@map("favorites")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"Mapping du nom de table : le modèle Prisma 'Favorite' correspond à la table PostgreSQL 'favorites'."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Convention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Prisma : PascalCase (Favorite)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Database : snake_case (favorites)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onDelete: Cascade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"Suppression en cascade : si on supprime un utilisateur ou un article, ses favoris associés sont automatiquement supprimés."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Message clé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"Ce modèle crée une relation Many-to-Many sécurisée entre users et articles, avec contraintes d'intégrité et prévention des doublons."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7cf3547372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7cf3547372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Times New Roman"/>
                <a:ea typeface="Times New Roman"/>
                <a:cs typeface="Times New Roman"/>
                <a:sym typeface="Times New Roman"/>
              </a:rPr>
              <a:t>« Voici le déroulé de ma présentation : d’abord </a:t>
            </a:r>
            <a:r>
              <a:rPr lang="fr">
                <a:solidFill>
                  <a:schemeClr val="dk1"/>
                </a:solidFill>
                <a:latin typeface="Times New Roman"/>
                <a:ea typeface="Times New Roman"/>
                <a:cs typeface="Times New Roman"/>
                <a:sym typeface="Times New Roman"/>
              </a:rPr>
              <a:t>le contexte et les objectifs, la stack technique, la conception, l’architecture, le front-end, le back-end, l’API, la sécurité, les tests et le déploiement. </a:t>
            </a:r>
            <a:r>
              <a:rPr lang="fr">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8aecc7cd2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8aecc7cd2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Partie haute - Comparaison fonctionnelle</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"En haut : même fonctionnalité, deux approches. À gauche, SQL complexe avec JOINtures multiples. À droite, Prisma simple avec 'include' pour les relations."</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Partie basse - Sécurité</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"En bas : la différence cruciale. À gauche, concaténation directe = injection SQL possible. À droite, Prisma utilise des objets typés."</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Pourquoi les injections SQL sont impossibles avec Prisma ?</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1. Pas de concaténation de chaînes "Prisma utilise des objets JavaScript, jamais de construction de requête par concaténation."</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2. Prepared statements automatiques "Prisma génère automatiquement des requêtes préparées où la structure SQL et les paramètres sont séparés."</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3. Traitement sécurisé "Même si vous passez du code SQL malveillant, il sera traité comme une simple valeur texte, jamais comme du code exécutable."</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En résumé</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"Avec Prisma : même si un hacker injecte '; DROP TABLE users; --, cela devient juste une valeur de recherche sans danger. La structure de la requête reste intacte."</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i="1" lang="fr" sz="1200">
                <a:solidFill>
                  <a:schemeClr val="dk1"/>
                </a:solidFill>
                <a:latin typeface="Times New Roman"/>
                <a:ea typeface="Times New Roman"/>
                <a:cs typeface="Times New Roman"/>
                <a:sym typeface="Times New Roman"/>
              </a:rPr>
              <a:t>Message clé : "Séparation automatique structure/données = injection impossible."</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C'est quoi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Votre slide présente parfaitement Prisma comme un ORM moderne (Object-Relational Mapping) qui fait le pont entre votre code JavaScript/TypeScript et votre base de données. C'est un outil qui traduit vos objets en requêtes SQL de manière sécurisée et automatique.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À quoi ça sert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Votre exemple illustre parfaitement les usages principaux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Sécurité : Élimination des injections SQL (très bien montré avec l'exemple dangereux vs sécurisé)</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Simplicité : Requêtes complexes écrites de manière intuitive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Relations : Gestion automatique des JOINs entre tables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Type Safety : Validation des types à la compilation</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Pourquoi utiliser Prisma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Votre slide met l'accent sur le point crucial : la sécurité. C'est excellent car c'est souvent négligé par les débutants.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C’est en base de données, j’ai en fait une table favori qui est relié à un utilisateur et un article. Au moment où l’utilisateur clique sur le bouton favori, ça fait une requete fetch en javascript vers le serveur. Le serveur ensuite, il enregistre en bdd ce favori qui est relié à l’utilisateur et à l’article. Le serveur en base de données, j’ai une réponse côté javascript et je l’affiche.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7cf3547372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7cf3547372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"PostgreSQL est notre base de données relationnelle : open-source, performante et fiable. Parfaite pour gérer les relations complexes entre utilisateurs, articles, favoris et catégories."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"Assurer la cohérence des données, gérer les accès simultanés et optimiser les requêtes. PostgreSQL garantit l'intégrité référentielle entre toutes nos tables."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"Pour sa fiabilité, ses relations Many-to-Many natives et son automatisation avancée (cascades, scalabilité). Compatible parfaitement avec Prisma."</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Analyse du code SQL affiché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COLUMNS :</a:t>
            </a:r>
            <a:r>
              <a:rPr lang="fr" sz="1000">
                <a:solidFill>
                  <a:schemeClr val="dk1"/>
                </a:solidFill>
              </a:rPr>
              <a:t> </a:t>
            </a:r>
            <a:r>
              <a:rPr i="1" lang="fr" sz="1000">
                <a:solidFill>
                  <a:schemeClr val="dk1"/>
                </a:solidFill>
              </a:rPr>
              <a:t>"Définition de la structure : id, timestamps, contraintes NOT NULL."</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CONSTRAINTS :</a:t>
            </a:r>
            <a:r>
              <a:rPr lang="fr" sz="1000">
                <a:solidFill>
                  <a:schemeClr val="dk1"/>
                </a:solidFill>
              </a:rPr>
              <a:t> </a:t>
            </a:r>
            <a:r>
              <a:rPr i="1" lang="fr" sz="1000">
                <a:solidFill>
                  <a:schemeClr val="dk1"/>
                </a:solidFill>
              </a:rPr>
              <a:t>"Clés étrangères avec CASCADE : si on supprime un utilisateur, ses favoris sont automatiquement supprimés. Intégrité référentielle garantie."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INDEXES :</a:t>
            </a:r>
            <a:r>
              <a:rPr lang="fr" sz="1000">
                <a:solidFill>
                  <a:schemeClr val="dk1"/>
                </a:solidFill>
              </a:rPr>
              <a:t> </a:t>
            </a:r>
            <a:r>
              <a:rPr i="1" lang="fr" sz="1000">
                <a:solidFill>
                  <a:schemeClr val="dk1"/>
                </a:solidFill>
              </a:rPr>
              <a:t>"Index uniques pour optimiser les performances : évite les doublons dans favorites_pkey et accélère les requêtes."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Neon Tech - Avantage cloud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"Version cloud et serverless de PostgreSQL qui se scale automatiquement. Permet de créer des branches de base comme avec Git - parfait pour le développement et les tests."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Bénéfices pour notre projet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Intégrité</a:t>
            </a:r>
            <a:r>
              <a:rPr lang="fr" sz="1000">
                <a:solidFill>
                  <a:schemeClr val="dk1"/>
                </a:solidFill>
              </a:rPr>
              <a:t> : Relations strictes entre tables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Performance</a:t>
            </a:r>
            <a:r>
              <a:rPr lang="fr" sz="1000">
                <a:solidFill>
                  <a:schemeClr val="dk1"/>
                </a:solidFill>
              </a:rPr>
              <a:t> : Index optimisés pour les requêtes fréquentes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Scalabilité</a:t>
            </a:r>
            <a:r>
              <a:rPr lang="fr" sz="1000">
                <a:solidFill>
                  <a:schemeClr val="dk1"/>
                </a:solidFill>
              </a:rPr>
              <a:t> : Neon s'adapte automatiquement à la charge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Développement</a:t>
            </a:r>
            <a:r>
              <a:rPr lang="fr" sz="1000">
                <a:solidFill>
                  <a:schemeClr val="dk1"/>
                </a:solidFill>
              </a:rPr>
              <a:t> : Branches de DB pour tester sans risque</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None/>
            </a:pPr>
            <a:r>
              <a:rPr i="1" lang="fr" sz="1000">
                <a:solidFill>
                  <a:schemeClr val="dk1"/>
                </a:solidFill>
              </a:rPr>
              <a:t>"PostgreSQL + Neon = base de données robuste, performante et moderne qui grandit avec l'application."</a:t>
            </a:r>
            <a:endParaRPr i="1" sz="1000">
              <a:solidFill>
                <a:schemeClr val="dk1"/>
              </a:solidFill>
            </a:endParaRPr>
          </a:p>
          <a:p>
            <a:pPr indent="0" lvl="0" marL="0" rtl="0" algn="l">
              <a:lnSpc>
                <a:spcPct val="115000"/>
              </a:lnSpc>
              <a:spcBef>
                <a:spcPts val="0"/>
              </a:spcBef>
              <a:spcAft>
                <a:spcPts val="0"/>
              </a:spcAft>
              <a:buNone/>
            </a:pPr>
            <a:r>
              <a:t/>
            </a:r>
            <a:endParaRPr i="1" sz="1000">
              <a:solidFill>
                <a:schemeClr val="dk1"/>
              </a:solidFill>
            </a:endParaRPr>
          </a:p>
          <a:p>
            <a:pPr indent="0" lvl="0" marL="0" rtl="0" algn="l">
              <a:lnSpc>
                <a:spcPct val="115000"/>
              </a:lnSpc>
              <a:spcBef>
                <a:spcPts val="0"/>
              </a:spcBef>
              <a:spcAft>
                <a:spcPts val="0"/>
              </a:spcAft>
              <a:buNone/>
            </a:pPr>
            <a:r>
              <a:rPr i="1" lang="fr" sz="1000">
                <a:solidFill>
                  <a:schemeClr val="dk1"/>
                </a:solidFill>
              </a:rPr>
              <a:t>—</a:t>
            </a:r>
            <a:endParaRPr i="1" sz="1000">
              <a:solidFill>
                <a:schemeClr val="dk1"/>
              </a:solidFill>
            </a:endParaRPr>
          </a:p>
          <a:p>
            <a:pPr indent="0" lvl="0" marL="0" rtl="0" algn="l">
              <a:lnSpc>
                <a:spcPct val="115000"/>
              </a:lnSpc>
              <a:spcBef>
                <a:spcPts val="0"/>
              </a:spcBef>
              <a:spcAft>
                <a:spcPts val="0"/>
              </a:spcAft>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None/>
            </a:pPr>
            <a:r>
              <a:rPr i="1" lang="fr" sz="1000">
                <a:solidFill>
                  <a:schemeClr val="dk1"/>
                </a:solidFill>
              </a:rPr>
              <a:t>"Neon Tech est une plateforme cloud serverless qui héberge PostgreSQL. C'est PostgreSQL moderne, automatisé et sans gestion de serveur."</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None/>
            </a:pPr>
            <a:r>
              <a:rPr i="1" lang="fr" sz="1000">
                <a:solidFill>
                  <a:schemeClr val="dk1"/>
                </a:solidFill>
              </a:rPr>
              <a:t>"Héberger notre base de données PostgreSQL dans le cloud avec scaling automatique, backup automatique et disponibilité 24/7. Plus besoin de gérer l'infrastructure."</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None/>
            </a:pPr>
            <a:r>
              <a:rPr b="1" lang="fr" sz="1000">
                <a:solidFill>
                  <a:schemeClr val="dk1"/>
                </a:solidFill>
              </a:rPr>
              <a:t>Facilité de développement :</a:t>
            </a:r>
            <a:r>
              <a:rPr lang="fr" sz="1000">
                <a:solidFill>
                  <a:schemeClr val="dk1"/>
                </a:solidFill>
              </a:rPr>
              <a:t> </a:t>
            </a:r>
            <a:r>
              <a:rPr i="1" lang="fr" sz="1000">
                <a:solidFill>
                  <a:schemeClr val="dk1"/>
                </a:solidFill>
              </a:rPr>
              <a:t>"Créer des branches de base de données comme avec Git. Une branche par feature, par environnement (dev/staging/prod)."</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Serverless :</a:t>
            </a:r>
            <a:r>
              <a:rPr lang="fr" sz="1000">
                <a:solidFill>
                  <a:schemeClr val="dk1"/>
                </a:solidFill>
              </a:rPr>
              <a:t> </a:t>
            </a:r>
            <a:r>
              <a:rPr i="1" lang="fr" sz="1000">
                <a:solidFill>
                  <a:schemeClr val="dk1"/>
                </a:solidFill>
              </a:rPr>
              <a:t>"Pas de serveur à maintenir. Neon gère tout : mises à jour, sécurité, monitoring, sauvegarde."</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Performance :</a:t>
            </a:r>
            <a:r>
              <a:rPr lang="fr" sz="1000">
                <a:solidFill>
                  <a:schemeClr val="dk1"/>
                </a:solidFill>
              </a:rPr>
              <a:t> </a:t>
            </a:r>
            <a:r>
              <a:rPr i="1" lang="fr" sz="1000">
                <a:solidFill>
                  <a:schemeClr val="dk1"/>
                </a:solidFill>
              </a:rPr>
              <a:t>"Scaling automatique selon la charge. La base grandit et rapetisse selon les besoins réels."</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Économique :</a:t>
            </a:r>
            <a:r>
              <a:rPr lang="fr" sz="1000">
                <a:solidFill>
                  <a:schemeClr val="dk1"/>
                </a:solidFill>
              </a:rPr>
              <a:t> </a:t>
            </a:r>
            <a:r>
              <a:rPr i="1" lang="fr" sz="1000">
                <a:solidFill>
                  <a:schemeClr val="dk1"/>
                </a:solidFill>
              </a:rPr>
              <a:t>"Paiement à l'usage. Pas de coûts fixes pour un serveur qui tourne à vide."</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Intégration DevOps :</a:t>
            </a:r>
            <a:r>
              <a:rPr lang="fr" sz="1000">
                <a:solidFill>
                  <a:schemeClr val="dk1"/>
                </a:solidFill>
              </a:rPr>
              <a:t> </a:t>
            </a:r>
            <a:r>
              <a:rPr i="1" lang="fr" sz="1000">
                <a:solidFill>
                  <a:schemeClr val="dk1"/>
                </a:solidFill>
              </a:rPr>
              <a:t>"S'intègre parfaitement avec Vercel, GitHub Actions, et les workflows modernes de déploiement."</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Avantages concrets pour notre projet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Zéro configuration</a:t>
            </a:r>
            <a:r>
              <a:rPr lang="fr" sz="1000">
                <a:solidFill>
                  <a:schemeClr val="dk1"/>
                </a:solidFill>
              </a:rPr>
              <a:t> : Connexion directe via URL</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Environnements multiples</a:t>
            </a:r>
            <a:r>
              <a:rPr lang="fr" sz="1000">
                <a:solidFill>
                  <a:schemeClr val="dk1"/>
                </a:solidFill>
              </a:rPr>
              <a:t> : Dev, test, prod séparés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Collaboration</a:t>
            </a:r>
            <a:r>
              <a:rPr lang="fr" sz="1000">
                <a:solidFill>
                  <a:schemeClr val="dk1"/>
                </a:solidFill>
              </a:rPr>
              <a:t> : Équipe peut travailler sur différentes branches DB</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Fiabilité</a:t>
            </a:r>
            <a:r>
              <a:rPr lang="fr" sz="1000">
                <a:solidFill>
                  <a:schemeClr val="dk1"/>
                </a:solidFill>
              </a:rPr>
              <a:t> : Infrastructure enterprise sans les complications</a:t>
            </a:r>
            <a:endParaRPr sz="1000">
              <a:solidFill>
                <a:schemeClr val="dk1"/>
              </a:solidFill>
            </a:endParaRPr>
          </a:p>
          <a:p>
            <a:pPr indent="0" lvl="0" marL="0" rtl="0" algn="l">
              <a:lnSpc>
                <a:spcPct val="115000"/>
              </a:lnSpc>
              <a:spcBef>
                <a:spcPts val="1000"/>
              </a:spcBef>
              <a:spcAft>
                <a:spcPts val="0"/>
              </a:spcAft>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None/>
            </a:pPr>
            <a:r>
              <a:rPr i="1" lang="fr" sz="1000">
                <a:solidFill>
                  <a:schemeClr val="dk1"/>
                </a:solidFill>
              </a:rPr>
              <a:t>"Neon Tech = PostgreSQL sans les contraintes. Focus sur le code, pas sur l'infrastructure."</a:t>
            </a:r>
            <a:endParaRPr i="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000">
              <a:solidFill>
                <a:schemeClr val="dk1"/>
              </a:solidFill>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7cf3547372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7cf3547372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Vue d'ensemble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"Cette slide explique le concept d'API REST et son rôle dans l'architecture de notre application."</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1. Qu'est-ce que c'est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"Une API REST qui fait le pont entre le frontend (React/Next.js) et le backend (API Routes + Prisma + PostgreSQL)."</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2. À quoi ça sert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"Structurer et sécuriser les échanges de données : articles, favoris, administration."</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3. Pourquoi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"Séparer frontend/backend, assurer la sécurité, la cohérence et faciliter la maintenance."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Schéma explicatif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Client ➜ Serveur : "Le client envoie des requêtes HTTP (GET, POST, PUT, DELETE) avec des données JSON vers l'API."</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Serveur ➜ Base de données : "L'API traduit ces requêtes en requêtes SQL sécurisées via Prisma pour interroger PostgreSQL."</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Retour : "Les données SQL sont transformées en JSON et renvoyées au client."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Avantages de cette architecture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Séparation des responsabilités : Frontend = UI, Backend = logique métier</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Sécurité : Validation, authentification, autorisation côté serveur</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Réutilisabilité : Même API pour web, mobile, etc.</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Maintenance : Évolutions indépendantes frontend/backend</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Message clé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"L'API REST est le chef d'orchestre qui coordonne les échanges entre interface utilisateur et base de données de manière sécurisée et structurée."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8aecc7cd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8aecc7cd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Vue d'ensemble</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"Cette slide présente les 4 opérations CRUD (Create, Read, Update, Delete) pour la gestion des articles via l'API Next.js avec Prisma."</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1. POST /api/articles (Création)</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"Création d'un nouvel article avec vérification du token admin. Prisma crée l'article en base avec les données requises : titre, description, contenu, catégorie, image, statut."</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2. PUT /api/articles/[slug] (Modification)</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"Modification d'un article existant. Admin uniquement. Mise à jour de l'article filtré par slug avec les nouvelles données."</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3. GET /api/articles/[slug] (Lecture)</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"Récupération des détails d'un article publié (statut 'public'). Retourne l'article avec ses blocs de contenu, paragraphes et catégorie."</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4. DELETE /api/articles/[slug] (Suppression)</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"Suppression d'un article. Admin uniquement. Le serveur vérifie le rôle admin puis supprime l'article via Prisma."</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Points techniques clés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Sécurité : "Chaque opération sensible (POST, PUT, DELETE) vérifie l'authentification admin via le token Bearer."</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Prisma : "Toutes les opérations utilisent Prisma pour interagir avec la base de données de manière sécurisée."</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Structure REST : "API respecte les conventions REST : POST pour créer, GET pour lire, PUT pour modifier, DELETE pour supprimer."</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Message clé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"API complète et sécurisée pour la gestion des articles : authentification, autorisation, et opérations CRUD avec Prisma."</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latin typeface="Times New Roman"/>
                <a:ea typeface="Times New Roman"/>
                <a:cs typeface="Times New Roman"/>
                <a:sym typeface="Times New Roman"/>
              </a:rPr>
              <a:t>GET : Lecture publique, tout le monde peut consulter.</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latin typeface="Times New Roman"/>
                <a:ea typeface="Times New Roman"/>
                <a:cs typeface="Times New Roman"/>
                <a:sym typeface="Times New Roman"/>
              </a:rPr>
              <a:t>POST/PUT/DELETE : Actions réservées à l’admin, nécessitent un token JWT.</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latin typeface="Times New Roman"/>
                <a:ea typeface="Times New Roman"/>
                <a:cs typeface="Times New Roman"/>
                <a:sym typeface="Times New Roman"/>
              </a:rPr>
              <a:t>Prisma : Sert d’interface pour interagir avec la base PostgreSQL.</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a:latin typeface="Times New Roman"/>
                <a:ea typeface="Times New Roman"/>
                <a:cs typeface="Times New Roman"/>
                <a:sym typeface="Times New Roman"/>
              </a:rPr>
              <a:t>fetch : Utilisé côté front pour appeler les endpoints REST.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891c680e00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891c680e00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latin typeface="Times New Roman"/>
                <a:ea typeface="Times New Roman"/>
                <a:cs typeface="Times New Roman"/>
                <a:sym typeface="Times New Roman"/>
              </a:rPr>
              <a:t>“J’ai déjà créé un article pour gagner du temps, on va le modifier ensemble en direct pour vous montrer le fonctionnement.”</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Je vais maintenant vous montrer une démo live : la création et la modification d’un article depuis l’espace administrateur. Cela illustre la communication entre l’interface, le back-end et la base de données.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8aecc7cd2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8aecc7cd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i="1" lang="fr" sz="1000">
                <a:solidFill>
                  <a:schemeClr val="dk1"/>
                </a:solidFill>
              </a:rPr>
              <a:t>"Système complet de sécurisation de l'application : authentification des utilisateurs, protection des données et prévention des attaques."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i="1" lang="fr" sz="1000">
                <a:solidFill>
                  <a:schemeClr val="dk1"/>
                </a:solidFill>
              </a:rPr>
              <a:t>"Sécuriser l'accès à l'application, protéger les données utilisateurs, contrôler les permissions et garantir l'intégrité du système."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i="1" lang="fr" sz="1000">
                <a:solidFill>
                  <a:schemeClr val="dk1"/>
                </a:solidFill>
              </a:rPr>
              <a:t>"Pour respecter le RGPD, protéger les données sensibles, empêcher les accès non autorisés et maintenir la confiance des utilisateurs."</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i="1" lang="fr" sz="1000">
                <a:solidFill>
                  <a:schemeClr val="dk1"/>
                </a:solidFill>
              </a:rPr>
              <a: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200">
                <a:solidFill>
                  <a:schemeClr val="dk1"/>
                </a:solidFill>
              </a:rPr>
              <a:t>Analyse des mécanismes de sécurité</a:t>
            </a:r>
            <a:endParaRPr b="1" sz="1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Authentification - Protection des identifiants</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b="1" lang="fr" sz="1000">
                <a:solidFill>
                  <a:schemeClr val="dk1"/>
                </a:solidFill>
              </a:rPr>
              <a:t>Chiffrement des mots de passe :</a:t>
            </a:r>
            <a:r>
              <a:rPr lang="fr" sz="1000">
                <a:solidFill>
                  <a:schemeClr val="dk1"/>
                </a:solidFill>
              </a:rPr>
              <a:t> </a:t>
            </a:r>
            <a:r>
              <a:rPr i="1" lang="fr" sz="1000">
                <a:solidFill>
                  <a:schemeClr val="dk1"/>
                </a:solidFill>
              </a:rPr>
              <a:t>"Bcrypt avec salt : les mots de passe ne sont jamais stockés en clair, impossible de les récupérer même en cas de faille."</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fr" sz="1000">
                <a:solidFill>
                  <a:schemeClr val="dk1"/>
                </a:solidFill>
              </a:rPr>
              <a:t>JWT (JSON Web Token) :</a:t>
            </a:r>
            <a:r>
              <a:rPr lang="fr" sz="1000">
                <a:solidFill>
                  <a:schemeClr val="dk1"/>
                </a:solidFill>
              </a:rPr>
              <a:t> </a:t>
            </a:r>
            <a:r>
              <a:rPr i="1" lang="fr" sz="1000">
                <a:solidFill>
                  <a:schemeClr val="dk1"/>
                </a:solidFill>
              </a:rPr>
              <a:t>"Token sécurisé avec expiration 24/72h. Déconnexion automatique pour limiter les risques."</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fr" sz="1000">
                <a:solidFill>
                  <a:schemeClr val="dk1"/>
                </a:solidFill>
              </a:rPr>
              <a:t>Validation forte :</a:t>
            </a:r>
            <a:r>
              <a:rPr lang="fr" sz="1000">
                <a:solidFill>
                  <a:schemeClr val="dk1"/>
                </a:solidFill>
              </a:rPr>
              <a:t> </a:t>
            </a:r>
            <a:r>
              <a:rPr i="1" lang="fr" sz="1000">
                <a:solidFill>
                  <a:schemeClr val="dk1"/>
                </a:solidFill>
              </a:rPr>
              <a:t>"Mots de passe robustes : 12 caractères minimum, majuscules, minuscules, chiffres, caractères spéciaux."</a:t>
            </a:r>
            <a:endParaRPr i="1" sz="1000">
              <a:solidFill>
                <a:schemeClr val="dk1"/>
              </a:solidFill>
            </a:endParaRPr>
          </a:p>
          <a:p>
            <a:pPr indent="0" lvl="0" marL="0" rtl="0" algn="l">
              <a:lnSpc>
                <a:spcPct val="115000"/>
              </a:lnSpc>
              <a:spcBef>
                <a:spcPts val="1200"/>
              </a:spcBef>
              <a:spcAft>
                <a:spcPts val="0"/>
              </a:spcAft>
              <a:buNone/>
            </a:pPr>
            <a:r>
              <a:rPr b="1" lang="fr" sz="1000">
                <a:solidFill>
                  <a:schemeClr val="dk1"/>
                </a:solidFill>
              </a:rPr>
              <a:t>Sécurité - Protection contre les attaques</a:t>
            </a:r>
            <a:endParaRPr b="1" sz="1000">
              <a:solidFill>
                <a:schemeClr val="dk1"/>
              </a:solidFill>
            </a:endParaRPr>
          </a:p>
          <a:p>
            <a:pPr indent="0" lvl="0" marL="0" rtl="0" algn="l">
              <a:lnSpc>
                <a:spcPct val="115000"/>
              </a:lnSpc>
              <a:spcBef>
                <a:spcPts val="600"/>
              </a:spcBef>
              <a:spcAft>
                <a:spcPts val="0"/>
              </a:spcAft>
              <a:buNone/>
            </a:pPr>
            <a:r>
              <a:rPr b="1" lang="fr" sz="1000">
                <a:solidFill>
                  <a:schemeClr val="dk1"/>
                </a:solidFill>
              </a:rPr>
              <a:t>Définition simple :</a:t>
            </a:r>
            <a:endParaRPr b="1" sz="1000">
              <a:solidFill>
                <a:schemeClr val="dk1"/>
              </a:solidFill>
            </a:endParaRPr>
          </a:p>
          <a:p>
            <a:pPr indent="0" lvl="0" marL="0" rtl="0" algn="l">
              <a:lnSpc>
                <a:spcPct val="115000"/>
              </a:lnSpc>
              <a:spcBef>
                <a:spcPts val="600"/>
              </a:spcBef>
              <a:spcAft>
                <a:spcPts val="0"/>
              </a:spcAft>
              <a:buNone/>
            </a:pPr>
            <a:r>
              <a:rPr i="1" lang="fr" sz="1000">
                <a:solidFill>
                  <a:schemeClr val="dk1"/>
                </a:solidFill>
              </a:rPr>
              <a:t>"Middleware = logiciel intermédiaire. C'est une fonction qui s'exécute ENTRE la requête du client et la réponse du serveur."</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fr" sz="1000">
                <a:solidFill>
                  <a:schemeClr val="dk1"/>
                </a:solidFill>
              </a:rPr>
              <a:t>Vérification des accès :</a:t>
            </a:r>
            <a:r>
              <a:rPr lang="fr" sz="1000">
                <a:solidFill>
                  <a:schemeClr val="dk1"/>
                </a:solidFill>
              </a:rPr>
              <a:t> </a:t>
            </a:r>
            <a:r>
              <a:rPr i="1" lang="fr" sz="1000">
                <a:solidFill>
                  <a:schemeClr val="dk1"/>
                </a:solidFill>
              </a:rPr>
              <a:t>"Middleware JWT contrôle chaque requête. Accès admin bloqué si token invalide ou expiré."</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fr" sz="1000">
                <a:solidFill>
                  <a:schemeClr val="dk1"/>
                </a:solidFill>
              </a:rPr>
              <a:t>Protection Prisma ORM :</a:t>
            </a:r>
            <a:r>
              <a:rPr lang="fr" sz="1000">
                <a:solidFill>
                  <a:schemeClr val="dk1"/>
                </a:solidFill>
              </a:rPr>
              <a:t> </a:t>
            </a:r>
            <a:r>
              <a:rPr i="1" lang="fr" sz="1000">
                <a:solidFill>
                  <a:schemeClr val="dk1"/>
                </a:solidFill>
              </a:rPr>
              <a:t>"Requêtes paramétrées automatiques : aucune injection SQL possible, données toujours échappées."</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fr" sz="1000">
                <a:solidFill>
                  <a:schemeClr val="dk1"/>
                </a:solidFill>
              </a:rPr>
              <a:t>Audit régulier :</a:t>
            </a:r>
            <a:r>
              <a:rPr lang="fr" sz="1000">
                <a:solidFill>
                  <a:schemeClr val="dk1"/>
                </a:solidFill>
              </a:rPr>
              <a:t> </a:t>
            </a:r>
            <a:r>
              <a:rPr i="1" lang="fr" sz="1000">
                <a:solidFill>
                  <a:schemeClr val="dk1"/>
                </a:solidFill>
              </a:rPr>
              <a:t>"Surveillance automatique des failles de sécurité avec npm audit."</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fr" sz="1000">
                <a:solidFill>
                  <a:schemeClr val="dk1"/>
                </a:solidFill>
              </a:rPr>
              <a:t>Gestion des erreurs :</a:t>
            </a:r>
            <a:r>
              <a:rPr lang="fr" sz="1000">
                <a:solidFill>
                  <a:schemeClr val="dk1"/>
                </a:solidFill>
              </a:rPr>
              <a:t> </a:t>
            </a:r>
            <a:r>
              <a:rPr i="1" lang="fr" sz="1000">
                <a:solidFill>
                  <a:schemeClr val="dk1"/>
                </a:solidFill>
              </a:rPr>
              <a:t>"Messages génériques : pas de fuite d'informations sensibles en cas d'échec d'authentification."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50000"/>
              </a:lnSpc>
              <a:spcBef>
                <a:spcPts val="600"/>
              </a:spcBef>
              <a:spcAft>
                <a:spcPts val="0"/>
              </a:spcAft>
              <a:buNone/>
            </a:pPr>
            <a:r>
              <a:rPr i="1" lang="fr" sz="1000">
                <a:solidFill>
                  <a:schemeClr val="dk1"/>
                </a:solidFill>
              </a:rPr>
              <a:t>"Sécurité en profondeur : chaque couche protège l'application contre les menaces modernes."</a:t>
            </a:r>
            <a:endParaRPr i="1" sz="1000">
              <a:solidFill>
                <a:schemeClr val="dk1"/>
              </a:solidFill>
            </a:endParaRPr>
          </a:p>
          <a:p>
            <a:pPr indent="0" lvl="0" marL="0" rtl="0" algn="l">
              <a:lnSpc>
                <a:spcPct val="150000"/>
              </a:lnSpc>
              <a:spcBef>
                <a:spcPts val="0"/>
              </a:spcBef>
              <a:spcAft>
                <a:spcPts val="0"/>
              </a:spcAft>
              <a:buNone/>
            </a:pPr>
            <a:r>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a:t>
            </a:r>
            <a:endParaRPr i="1" sz="1000">
              <a:solidFill>
                <a:schemeClr val="dk1"/>
              </a:solidFill>
            </a:endParaRPr>
          </a:p>
          <a:p>
            <a:pPr indent="0" lvl="0" marL="0" rtl="0" algn="l">
              <a:lnSpc>
                <a:spcPct val="150000"/>
              </a:lnSpc>
              <a:spcBef>
                <a:spcPts val="0"/>
              </a:spcBef>
              <a:spcAft>
                <a:spcPts val="0"/>
              </a:spcAft>
              <a:buNone/>
            </a:pPr>
            <a:r>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Qu'est-ce que c'est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"RGPD = Règlement Général sur la Protection des Données. Loi européenne entrée en vigueur en 2018 qui protège les données personnelles des citoyens."</a:t>
            </a:r>
            <a:endParaRPr i="1" sz="1000">
              <a:solidFill>
                <a:schemeClr val="dk1"/>
              </a:solidFill>
            </a:endParaRPr>
          </a:p>
          <a:p>
            <a:pPr indent="0" lvl="0" marL="0" rtl="0" algn="l">
              <a:lnSpc>
                <a:spcPct val="150000"/>
              </a:lnSpc>
              <a:spcBef>
                <a:spcPts val="0"/>
              </a:spcBef>
              <a:spcAft>
                <a:spcPts val="0"/>
              </a:spcAft>
              <a:buNone/>
            </a:pPr>
            <a:r>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Données concernées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Emails, noms, adresses</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Mots de passe (même chiffrés)</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Données de navigation</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Préférences utilisateur</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Favoris et historiques</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Obligations principales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1. Consentement explicite</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"L'utilisateur doit accepter clairement la collecte de ses données."</a:t>
            </a:r>
            <a:endParaRPr i="1" sz="1000">
              <a:solidFill>
                <a:schemeClr val="dk1"/>
              </a:solidFill>
            </a:endParaRPr>
          </a:p>
          <a:p>
            <a:pPr indent="0" lvl="0" marL="0" rtl="0" algn="l">
              <a:lnSpc>
                <a:spcPct val="150000"/>
              </a:lnSpc>
              <a:spcBef>
                <a:spcPts val="0"/>
              </a:spcBef>
              <a:spcAft>
                <a:spcPts val="0"/>
              </a:spcAft>
              <a:buNone/>
            </a:pPr>
            <a:r>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2. Droit à l'oubli</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"Possibilité de supprimer son compte et toutes ses données."</a:t>
            </a:r>
            <a:endParaRPr i="1" sz="1000">
              <a:solidFill>
                <a:schemeClr val="dk1"/>
              </a:solidFill>
            </a:endParaRPr>
          </a:p>
          <a:p>
            <a:pPr indent="0" lvl="0" marL="0" rtl="0" algn="l">
              <a:lnSpc>
                <a:spcPct val="150000"/>
              </a:lnSpc>
              <a:spcBef>
                <a:spcPts val="0"/>
              </a:spcBef>
              <a:spcAft>
                <a:spcPts val="0"/>
              </a:spcAft>
              <a:buNone/>
            </a:pPr>
            <a:r>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3. Sécurité des données</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"Protection contre les fuites : chiffrement, accès contrôlé."</a:t>
            </a:r>
            <a:endParaRPr i="1" sz="1000">
              <a:solidFill>
                <a:schemeClr val="dk1"/>
              </a:solidFill>
            </a:endParaRPr>
          </a:p>
          <a:p>
            <a:pPr indent="0" lvl="0" marL="0" rtl="0" algn="l">
              <a:lnSpc>
                <a:spcPct val="150000"/>
              </a:lnSpc>
              <a:spcBef>
                <a:spcPts val="0"/>
              </a:spcBef>
              <a:spcAft>
                <a:spcPts val="0"/>
              </a:spcAft>
              <a:buNone/>
            </a:pPr>
            <a:r>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4. Transparence</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"Expliquer quelles données sont collectées et pourquoi."</a:t>
            </a:r>
            <a:endParaRPr i="1" sz="1000">
              <a:solidFill>
                <a:schemeClr val="dk1"/>
              </a:solidFill>
            </a:endParaRPr>
          </a:p>
          <a:p>
            <a:pPr indent="0" lvl="0" marL="0" rtl="0" algn="l">
              <a:lnSpc>
                <a:spcPct val="150000"/>
              </a:lnSpc>
              <a:spcBef>
                <a:spcPts val="0"/>
              </a:spcBef>
              <a:spcAft>
                <a:spcPts val="0"/>
              </a:spcAft>
              <a:buNone/>
            </a:pPr>
            <a:r>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Dans notre application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 Conformité RGPD :</a:t>
            </a:r>
            <a:endParaRPr i="1" sz="1000">
              <a:solidFill>
                <a:schemeClr val="dk1"/>
              </a:solidFill>
            </a:endParaRPr>
          </a:p>
          <a:p>
            <a:pPr indent="0" lvl="0" marL="0" rtl="0" algn="l">
              <a:lnSpc>
                <a:spcPct val="150000"/>
              </a:lnSpc>
              <a:spcBef>
                <a:spcPts val="0"/>
              </a:spcBef>
              <a:spcAft>
                <a:spcPts val="0"/>
              </a:spcAft>
              <a:buNone/>
            </a:pPr>
            <a:r>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Mots de passe chiffrés avec bcrypt</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Authentification sécurisée JWT</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Suppression de compte possible</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Accès contrôlé aux données (middleware)</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Pas de fuite d'informations (messages d'erreur génériques)</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Sanctions en cas de non-respect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"Amendes jusqu'à 4% du chiffre d'affaires ou 20 millions d'euros."</a:t>
            </a:r>
            <a:endParaRPr i="1" sz="1000">
              <a:solidFill>
                <a:schemeClr val="dk1"/>
              </a:solidFill>
            </a:endParaRPr>
          </a:p>
          <a:p>
            <a:pPr indent="0" lvl="0" marL="0" rtl="0" algn="l">
              <a:lnSpc>
                <a:spcPct val="150000"/>
              </a:lnSpc>
              <a:spcBef>
                <a:spcPts val="0"/>
              </a:spcBef>
              <a:spcAft>
                <a:spcPts val="0"/>
              </a:spcAft>
              <a:buNone/>
            </a:pPr>
            <a:r>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Pourquoi c'est important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Légalement : Obligation en Europe</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Confiance : Rassure les utilisateurs</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Image : Montre le professionnalisme</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Sécurité : Protège contre les attaques</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Message clé :</a:t>
            </a:r>
            <a:endParaRPr i="1" sz="1000">
              <a:solidFill>
                <a:schemeClr val="dk1"/>
              </a:solidFill>
            </a:endParaRPr>
          </a:p>
          <a:p>
            <a:pPr indent="0" lvl="0" marL="0" rtl="0" algn="l">
              <a:lnSpc>
                <a:spcPct val="150000"/>
              </a:lnSpc>
              <a:spcBef>
                <a:spcPts val="0"/>
              </a:spcBef>
              <a:spcAft>
                <a:spcPts val="0"/>
              </a:spcAft>
              <a:buNone/>
            </a:pPr>
            <a:r>
              <a:rPr i="1" lang="fr" sz="1000">
                <a:solidFill>
                  <a:schemeClr val="dk1"/>
                </a:solidFill>
              </a:rPr>
              <a:t>"RGPD = protection des données personnelles : obligation légale qui renforce la sécurité et la confiance des utilisateurs."</a:t>
            </a:r>
            <a:endParaRPr i="1" sz="1000">
              <a:solidFill>
                <a:schemeClr val="dk1"/>
              </a:solidFill>
            </a:endParaRPr>
          </a:p>
          <a:p>
            <a:pPr indent="0" lvl="0" marL="0" rtl="0" algn="l">
              <a:lnSpc>
                <a:spcPct val="150000"/>
              </a:lnSpc>
              <a:spcBef>
                <a:spcPts val="0"/>
              </a:spcBef>
              <a:spcAft>
                <a:spcPts val="0"/>
              </a:spcAft>
              <a:buNone/>
            </a:pPr>
            <a:r>
              <a:t/>
            </a:r>
            <a:endParaRPr i="1" sz="10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7cf3547372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7cf3547372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a:solidFill>
                  <a:schemeClr val="dk1"/>
                </a:solidFill>
                <a:latin typeface="Times New Roman"/>
                <a:ea typeface="Times New Roman"/>
                <a:cs typeface="Times New Roman"/>
                <a:sym typeface="Times New Roman"/>
              </a:rPr>
              <a:t>J’ai effectué des tests unitaires avec Jest pour vérifier le bon fonctionnement du code, et des tests API avec Postman pour simuler des requêtes. Cela garantit la fiabilité du projet avant sa mise en ligne. C’est une étape indispensable pour la qualité logicielle.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"Jest est un framework de tests JavaScript qui automatise la vérification du bon fonctionnement du code, ici pour tester l'authentification."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"Garantir la fiabilité du code en vérifiant automatiquement que chaque fonction répond correctement aux différents scénarios d'usage."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"Pour détecter les bugs avant la mise en production, faciliter la maintenance et assurer la qualité du système d'authentification."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200">
                <a:solidFill>
                  <a:schemeClr val="dk1"/>
                </a:solidFill>
              </a:rPr>
              <a:t>Analyse des tests affichés</a:t>
            </a:r>
            <a:endParaRPr b="1" sz="1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Tests unitaires d'authentification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"Le fichier </a:t>
            </a:r>
            <a:r>
              <a:rPr i="1" lang="fr" sz="900">
                <a:solidFill>
                  <a:schemeClr val="dk1"/>
                </a:solidFill>
                <a:latin typeface="Courier New"/>
                <a:ea typeface="Courier New"/>
                <a:cs typeface="Courier New"/>
                <a:sym typeface="Courier New"/>
              </a:rPr>
              <a:t>auth.test.js</a:t>
            </a:r>
            <a:r>
              <a:rPr i="1" lang="fr" sz="1000">
                <a:solidFill>
                  <a:schemeClr val="dk1"/>
                </a:solidFill>
              </a:rPr>
              <a:t> teste toutes les fonctions critiques de connexion, gestion des tokens et contrôle des rôles."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Résultats des tests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17 tests passés</a:t>
            </a:r>
            <a:r>
              <a:rPr lang="fr" sz="1000">
                <a:solidFill>
                  <a:schemeClr val="dk1"/>
                </a:solidFill>
              </a:rPr>
              <a:t> sur 17 total</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Couverture complète</a:t>
            </a:r>
            <a:r>
              <a:rPr lang="fr" sz="1000">
                <a:solidFill>
                  <a:schemeClr val="dk1"/>
                </a:solidFill>
              </a:rPr>
              <a:t> des cas d'usage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Durée</a:t>
            </a:r>
            <a:r>
              <a:rPr lang="fr" sz="1000">
                <a:solidFill>
                  <a:schemeClr val="dk1"/>
                </a:solidFill>
              </a:rPr>
              <a:t> : 0.719s (performance optimale)</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Types de vérifications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Tests de connexion :</a:t>
            </a:r>
            <a:r>
              <a:rPr lang="fr" sz="1000">
                <a:solidFill>
                  <a:schemeClr val="dk1"/>
                </a:solidFill>
              </a:rPr>
              <a:t> </a:t>
            </a:r>
            <a:r>
              <a:rPr i="1" lang="fr" sz="1000">
                <a:solidFill>
                  <a:schemeClr val="dk1"/>
                </a:solidFill>
              </a:rPr>
              <a:t>"Vérifie que la connexion fonctionne avec des identifiants valides et échoue avec des identifiants incorrects."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de tokens :</a:t>
            </a:r>
            <a:r>
              <a:rPr lang="fr" sz="1000">
                <a:solidFill>
                  <a:schemeClr val="dk1"/>
                </a:solidFill>
              </a:rPr>
              <a:t> </a:t>
            </a:r>
            <a:r>
              <a:rPr i="1" lang="fr" sz="1000">
                <a:solidFill>
                  <a:schemeClr val="dk1"/>
                </a:solidFill>
              </a:rPr>
              <a:t>"Contrôle la génération, validation et expiration des JWT selon différents scénarios."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de rôles :</a:t>
            </a:r>
            <a:r>
              <a:rPr lang="fr" sz="1000">
                <a:solidFill>
                  <a:schemeClr val="dk1"/>
                </a:solidFill>
              </a:rPr>
              <a:t> </a:t>
            </a:r>
            <a:r>
              <a:rPr i="1" lang="fr" sz="1000">
                <a:solidFill>
                  <a:schemeClr val="dk1"/>
                </a:solidFill>
              </a:rPr>
              <a:t>"Assure que les permissions admin/user sont correctement appliquées."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d'erreurs :</a:t>
            </a:r>
            <a:r>
              <a:rPr lang="fr" sz="1000">
                <a:solidFill>
                  <a:schemeClr val="dk1"/>
                </a:solidFill>
              </a:rPr>
              <a:t> </a:t>
            </a:r>
            <a:r>
              <a:rPr i="1" lang="fr" sz="1000">
                <a:solidFill>
                  <a:schemeClr val="dk1"/>
                </a:solidFill>
              </a:rPr>
              <a:t>"Vérifie la gestion gracieuse des cas d'erreur (token expiré, utilisateur inexistant, etc.)."</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Avantages des tests automatisés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Fiabilité</a:t>
            </a:r>
            <a:r>
              <a:rPr lang="fr" sz="1000">
                <a:solidFill>
                  <a:schemeClr val="dk1"/>
                </a:solidFill>
              </a:rPr>
              <a:t> : Code testé = code sûr</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Régression</a:t>
            </a:r>
            <a:r>
              <a:rPr lang="fr" sz="1000">
                <a:solidFill>
                  <a:schemeClr val="dk1"/>
                </a:solidFill>
              </a:rPr>
              <a:t> : Détecte si une modification casse une fonctionnalité</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Documentation</a:t>
            </a:r>
            <a:r>
              <a:rPr lang="fr" sz="1000">
                <a:solidFill>
                  <a:schemeClr val="dk1"/>
                </a:solidFill>
              </a:rPr>
              <a:t> : Les tests expliquent le comportement attendu</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Confiance</a:t>
            </a:r>
            <a:r>
              <a:rPr lang="fr" sz="1000">
                <a:solidFill>
                  <a:schemeClr val="dk1"/>
                </a:solidFill>
              </a:rPr>
              <a:t> : Déploiement serein</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"Tests Jest = assurance qualité automatisée : chaque fonction d'authentification est vérifiée pour garantir un système robuste."</a:t>
            </a:r>
            <a:endParaRPr i="1" sz="1000">
              <a:solidFill>
                <a:schemeClr val="dk1"/>
              </a:solidFill>
            </a:endParaRPr>
          </a:p>
          <a:p>
            <a:pPr indent="0" lvl="0" marL="0" rtl="0" algn="l">
              <a:spcBef>
                <a:spcPts val="0"/>
              </a:spcBef>
              <a:spcAft>
                <a:spcPts val="0"/>
              </a:spcAft>
              <a:buNone/>
            </a:pPr>
            <a:r>
              <a:t/>
            </a:r>
            <a:endParaRPr i="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843f74fb9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843f74fb9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"Postman est un outil qui simule des requêtes HTTP pour tester les endpoints de l'API sans interface graphique."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"Vérifier les réponses du serveur (statut, JSON, authentification) et s'assurer que l'API fonctionne correctement côté client."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"Pour garantir la fiabilité, la sécurité et la conformité de l'API avant l'intégration avec le frontend."</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200">
                <a:solidFill>
                  <a:schemeClr val="dk1"/>
                </a:solidFill>
              </a:rPr>
              <a:t>Analyse de l'interface Postman</a:t>
            </a:r>
            <a:endParaRPr b="1" sz="1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Tests visibles dans l'interface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"Collection de tests organisée pour couvrir tous les endpoints : authentification, articles, favoris, administration."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Types de vérifications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Tests de statut :</a:t>
            </a:r>
            <a:r>
              <a:rPr lang="fr" sz="1000">
                <a:solidFill>
                  <a:schemeClr val="dk1"/>
                </a:solidFill>
              </a:rPr>
              <a:t> </a:t>
            </a:r>
            <a:r>
              <a:rPr i="1" lang="fr" sz="1000">
                <a:solidFill>
                  <a:schemeClr val="dk1"/>
                </a:solidFill>
              </a:rPr>
              <a:t>"Vérifier que l'API retourne les bons codes : 200 (succès), 401 (non autorisé), 404 (non trouvé)."</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de données :</a:t>
            </a:r>
            <a:r>
              <a:rPr lang="fr" sz="1000">
                <a:solidFill>
                  <a:schemeClr val="dk1"/>
                </a:solidFill>
              </a:rPr>
              <a:t> </a:t>
            </a:r>
            <a:r>
              <a:rPr i="1" lang="fr" sz="1000">
                <a:solidFill>
                  <a:schemeClr val="dk1"/>
                </a:solidFill>
              </a:rPr>
              <a:t>"Contrôler la structure JSON des réponses, la présence des champs obligatoires."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d'authentification :</a:t>
            </a:r>
            <a:r>
              <a:rPr lang="fr" sz="1000">
                <a:solidFill>
                  <a:schemeClr val="dk1"/>
                </a:solidFill>
              </a:rPr>
              <a:t> </a:t>
            </a:r>
            <a:r>
              <a:rPr i="1" lang="fr" sz="1000">
                <a:solidFill>
                  <a:schemeClr val="dk1"/>
                </a:solidFill>
              </a:rPr>
              <a:t>"Vérifier que les routes protégées rejettent les accès non autorisés."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Tests de performance :</a:t>
            </a:r>
            <a:r>
              <a:rPr lang="fr" sz="1000">
                <a:solidFill>
                  <a:schemeClr val="dk1"/>
                </a:solidFill>
              </a:rPr>
              <a:t> </a:t>
            </a:r>
            <a:r>
              <a:rPr i="1" lang="fr" sz="1000">
                <a:solidFill>
                  <a:schemeClr val="dk1"/>
                </a:solidFill>
              </a:rPr>
              <a:t>"Mesurer les temps de réponse pour s'assurer de la rapidité de l'API."</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Avantages de Postman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Interface intuitive :</a:t>
            </a:r>
            <a:r>
              <a:rPr lang="fr" sz="1000">
                <a:solidFill>
                  <a:schemeClr val="dk1"/>
                </a:solidFill>
              </a:rPr>
              <a:t> </a:t>
            </a:r>
            <a:r>
              <a:rPr i="1" lang="fr" sz="1000">
                <a:solidFill>
                  <a:schemeClr val="dk1"/>
                </a:solidFill>
              </a:rPr>
              <a:t>"Création facile de requêtes complexes avec headers, body, paramètres."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Automatisation :</a:t>
            </a:r>
            <a:r>
              <a:rPr lang="fr" sz="1000">
                <a:solidFill>
                  <a:schemeClr val="dk1"/>
                </a:solidFill>
              </a:rPr>
              <a:t> </a:t>
            </a:r>
            <a:r>
              <a:rPr i="1" lang="fr" sz="1000">
                <a:solidFill>
                  <a:schemeClr val="dk1"/>
                </a:solidFill>
              </a:rPr>
              <a:t>"Exécution de collections entières de tests en un clic."</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Documentation :</a:t>
            </a:r>
            <a:r>
              <a:rPr lang="fr" sz="1000">
                <a:solidFill>
                  <a:schemeClr val="dk1"/>
                </a:solidFill>
              </a:rPr>
              <a:t> </a:t>
            </a:r>
            <a:r>
              <a:rPr i="1" lang="fr" sz="1000">
                <a:solidFill>
                  <a:schemeClr val="dk1"/>
                </a:solidFill>
              </a:rPr>
              <a:t>"Génération automatique de documentation API pour l'équipe."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Collaboration :</a:t>
            </a:r>
            <a:r>
              <a:rPr lang="fr" sz="1000">
                <a:solidFill>
                  <a:schemeClr val="dk1"/>
                </a:solidFill>
              </a:rPr>
              <a:t> </a:t>
            </a:r>
            <a:r>
              <a:rPr i="1" lang="fr" sz="1000">
                <a:solidFill>
                  <a:schemeClr val="dk1"/>
                </a:solidFill>
              </a:rPr>
              <a:t>"Partage des collections de tests entre développeurs."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Dans notre projet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"Tests complets de l'API articles, authentification admin, gestion des favoris. Validation avant chaque déploiement."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"Postman = laboratoire d'essai pour l'API : validation complète des fonctionnalités avant livraison au frontend."</a:t>
            </a:r>
            <a:endParaRPr i="1" sz="1000">
              <a:solidFill>
                <a:schemeClr val="dk1"/>
              </a:solidFill>
            </a:endParaRPr>
          </a:p>
          <a:p>
            <a:pPr indent="0" lvl="0" marL="0" rtl="0" algn="l">
              <a:spcBef>
                <a:spcPts val="0"/>
              </a:spcBef>
              <a:spcAft>
                <a:spcPts val="0"/>
              </a:spcAft>
              <a:buNone/>
            </a:pPr>
            <a:r>
              <a:t/>
            </a:r>
            <a:endParaRPr i="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7cf3547372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7cf3547372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"Vercel est une plateforme cloud qui déploie et héberge automatiquement les applications web (Next.js, React...) via GitHub et les outils de performance."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"Automatiser le déploiement, héberger l'application en production, optimiser les performances et gérer les variables d'environnement."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"Pour un déploiement instantané, une infrastructure scalable, des performances optimisées et une intégration parfaite avec Next.js."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200">
                <a:solidFill>
                  <a:schemeClr val="dk1"/>
                </a:solidFill>
              </a:rPr>
              <a:t>Analyse de la configuration</a:t>
            </a:r>
            <a:endParaRPr b="1" sz="1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Configuration des variables d'environnement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"Le fichier .env.local contient toutes les clés secrètes nécessaires en production."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Variables essentielles :</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fr" sz="1000">
                <a:solidFill>
                  <a:schemeClr val="dk1"/>
                </a:solidFill>
              </a:rPr>
              <a:t>DATABASE_URL</a:t>
            </a:r>
            <a:r>
              <a:rPr lang="fr" sz="1000">
                <a:solidFill>
                  <a:schemeClr val="dk1"/>
                </a:solidFill>
              </a:rPr>
              <a:t> : Connexion PostgreSQL (Neon)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JWT_SECRET</a:t>
            </a:r>
            <a:r>
              <a:rPr lang="fr" sz="1000">
                <a:solidFill>
                  <a:schemeClr val="dk1"/>
                </a:solidFill>
              </a:rPr>
              <a:t> : Clé de chiffrement des tokens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CLOUDINARY</a:t>
            </a:r>
            <a:r>
              <a:rPr lang="fr" sz="1000">
                <a:solidFill>
                  <a:schemeClr val="dk1"/>
                </a:solidFill>
              </a:rPr>
              <a:t> : Gestion des images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RESEND_API_KEY</a:t>
            </a:r>
            <a:r>
              <a:rPr lang="fr" sz="1000">
                <a:solidFill>
                  <a:schemeClr val="dk1"/>
                </a:solidFill>
              </a:rPr>
              <a:t> : Envoi d'emails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NEXTAUTH</a:t>
            </a:r>
            <a:r>
              <a:rPr lang="fr" sz="1000">
                <a:solidFill>
                  <a:schemeClr val="dk1"/>
                </a:solidFill>
              </a:rPr>
              <a:t> : Authentification (optionnel)</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Déploiement automatisé via GitHub &amp; Vercel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Processus automatique :</a:t>
            </a:r>
            <a:endParaRPr b="1" sz="1000">
              <a:solidFill>
                <a:schemeClr val="dk1"/>
              </a:solidFill>
            </a:endParaRPr>
          </a:p>
          <a:p>
            <a:pPr indent="-292100" lvl="0" marL="457200" rtl="0" algn="l">
              <a:lnSpc>
                <a:spcPct val="115000"/>
              </a:lnSpc>
              <a:spcBef>
                <a:spcPts val="1200"/>
              </a:spcBef>
              <a:spcAft>
                <a:spcPts val="0"/>
              </a:spcAft>
              <a:buClr>
                <a:schemeClr val="dk1"/>
              </a:buClr>
              <a:buSzPts val="1000"/>
              <a:buAutoNum type="arabicPeriod"/>
            </a:pPr>
            <a:r>
              <a:rPr b="1" lang="fr" sz="1000">
                <a:solidFill>
                  <a:schemeClr val="dk1"/>
                </a:solidFill>
              </a:rPr>
              <a:t>Push sur GitHub</a:t>
            </a:r>
            <a:r>
              <a:rPr lang="fr" sz="1000">
                <a:solidFill>
                  <a:schemeClr val="dk1"/>
                </a:solidFill>
              </a:rPr>
              <a:t> → Vercel détecte les changements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fr" sz="1000">
                <a:solidFill>
                  <a:schemeClr val="dk1"/>
                </a:solidFill>
              </a:rPr>
              <a:t>Build automatique</a:t>
            </a:r>
            <a:r>
              <a:rPr lang="fr" sz="1000">
                <a:solidFill>
                  <a:schemeClr val="dk1"/>
                </a:solidFill>
              </a:rPr>
              <a:t> → Compilation de l'application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fr" sz="1000">
                <a:solidFill>
                  <a:schemeClr val="dk1"/>
                </a:solidFill>
              </a:rPr>
              <a:t>Déploiement</a:t>
            </a:r>
            <a:r>
              <a:rPr lang="fr" sz="1000">
                <a:solidFill>
                  <a:schemeClr val="dk1"/>
                </a:solidFill>
              </a:rPr>
              <a:t> → Mise en ligne instantanée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fr" sz="1000">
                <a:solidFill>
                  <a:schemeClr val="dk1"/>
                </a:solidFill>
              </a:rPr>
              <a:t>URL de production</a:t>
            </a:r>
            <a:r>
              <a:rPr lang="fr" sz="1000">
                <a:solidFill>
                  <a:schemeClr val="dk1"/>
                </a:solidFill>
              </a:rPr>
              <a:t> → Application accessible</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Historique des déploiements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"Interface Vercel montre tous les déploiements : succès, échecs, rollback possible en un clic."</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Avantages de Vercel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Zero-config :</a:t>
            </a:r>
            <a:r>
              <a:rPr lang="fr" sz="1000">
                <a:solidFill>
                  <a:schemeClr val="dk1"/>
                </a:solidFill>
              </a:rPr>
              <a:t> </a:t>
            </a:r>
            <a:r>
              <a:rPr i="1" lang="fr" sz="1000">
                <a:solidFill>
                  <a:schemeClr val="dk1"/>
                </a:solidFill>
              </a:rPr>
              <a:t>"Déploiement automatique sans configuration serveur."</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Performance :</a:t>
            </a:r>
            <a:r>
              <a:rPr lang="fr" sz="1000">
                <a:solidFill>
                  <a:schemeClr val="dk1"/>
                </a:solidFill>
              </a:rPr>
              <a:t> </a:t>
            </a:r>
            <a:r>
              <a:rPr i="1" lang="fr" sz="1000">
                <a:solidFill>
                  <a:schemeClr val="dk1"/>
                </a:solidFill>
              </a:rPr>
              <a:t>"CDN mondial, optimisation automatique des images et du code."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Scalabilité :</a:t>
            </a:r>
            <a:r>
              <a:rPr lang="fr" sz="1000">
                <a:solidFill>
                  <a:schemeClr val="dk1"/>
                </a:solidFill>
              </a:rPr>
              <a:t> </a:t>
            </a:r>
            <a:r>
              <a:rPr i="1" lang="fr" sz="1000">
                <a:solidFill>
                  <a:schemeClr val="dk1"/>
                </a:solidFill>
              </a:rPr>
              <a:t>"Infrastructure qui s'adapte automatiquement à la charge."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Intégration Git :</a:t>
            </a:r>
            <a:r>
              <a:rPr lang="fr" sz="1000">
                <a:solidFill>
                  <a:schemeClr val="dk1"/>
                </a:solidFill>
              </a:rPr>
              <a:t> </a:t>
            </a:r>
            <a:r>
              <a:rPr i="1" lang="fr" sz="1000">
                <a:solidFill>
                  <a:schemeClr val="dk1"/>
                </a:solidFill>
              </a:rPr>
              <a:t>"Chaque commit devient un déploiement, branches de preview automatiques."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"Vercel = déploiement moderne : du code à la production en quelques secondes, infrastructure mondiale, performance optimisée."</a:t>
            </a:r>
            <a:endParaRPr i="1" sz="1000">
              <a:solidFill>
                <a:schemeClr val="dk1"/>
              </a:solidFill>
            </a:endParaRPr>
          </a:p>
          <a:p>
            <a:pPr indent="0" lvl="0" marL="0" rtl="0" algn="l">
              <a:spcBef>
                <a:spcPts val="0"/>
              </a:spcBef>
              <a:spcAft>
                <a:spcPts val="0"/>
              </a:spcAft>
              <a:buNone/>
            </a:pPr>
            <a:r>
              <a:t/>
            </a:r>
            <a:endParaRPr i="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83cafd744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83cafd744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Times New Roman"/>
                <a:ea typeface="Times New Roman"/>
                <a:cs typeface="Times New Roman"/>
                <a:sym typeface="Times New Roman"/>
              </a:rPr>
              <a:t>Voici une démo pour un système de favoris lorsque l’utilisateur est connecté et qui souhaite ajouter un ou plus articles dans son dashboard personnel =&gt; onglet “favoris” pour </a:t>
            </a:r>
            <a:r>
              <a:rPr lang="fr">
                <a:latin typeface="Times New Roman"/>
                <a:ea typeface="Times New Roman"/>
                <a:cs typeface="Times New Roman"/>
                <a:sym typeface="Times New Roman"/>
              </a:rPr>
              <a:t>récupérer</a:t>
            </a:r>
            <a:r>
              <a:rPr lang="fr">
                <a:latin typeface="Times New Roman"/>
                <a:ea typeface="Times New Roman"/>
                <a:cs typeface="Times New Roman"/>
                <a:sym typeface="Times New Roman"/>
              </a:rPr>
              <a:t> tous les articles mis en favoris et ensuite retirer l’article des favoris soit dans son dashboard soit dans la page articles de son choix.</a:t>
            </a:r>
            <a:endParaRPr>
              <a:latin typeface="Times New Roman"/>
              <a:ea typeface="Times New Roman"/>
              <a:cs typeface="Times New Roman"/>
              <a:sym typeface="Times New Roman"/>
            </a:endParaRPr>
          </a:p>
          <a:p>
            <a:pPr indent="0" lvl="0" marL="0" rtl="0" algn="l">
              <a:spcBef>
                <a:spcPts val="0"/>
              </a:spcBef>
              <a:spcAft>
                <a:spcPts val="0"/>
              </a:spcAft>
              <a:buNone/>
            </a:pPr>
            <a:r>
              <a:rPr lang="fr">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cf354737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7cf354737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Times New Roman"/>
                <a:ea typeface="Times New Roman"/>
                <a:cs typeface="Times New Roman"/>
                <a:sym typeface="Times New Roman"/>
              </a:rPr>
              <a:t>Le projet vise à digitaliser les services de bien-être via une application web &amp; mobile , permettre la prise de rendez-vous en ligne (réservation via à Calendly), améliorer la visibilité SEO, et offrir une expérience moderne et fluide. J’ai aussi intégré la gestion d’articles et les favoris utilisateurs.</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891c680e0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891c680e0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7cf3547372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7cf3547372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Pour ce projet, j’ai choisi une stack moderne et cohérente.</a:t>
            </a:r>
            <a:br>
              <a:rPr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J’utilise </a:t>
            </a:r>
            <a:r>
              <a:rPr b="1" lang="fr">
                <a:solidFill>
                  <a:schemeClr val="dk1"/>
                </a:solidFill>
                <a:latin typeface="Times New Roman"/>
                <a:ea typeface="Times New Roman"/>
                <a:cs typeface="Times New Roman"/>
                <a:sym typeface="Times New Roman"/>
              </a:rPr>
              <a:t>Next.js</a:t>
            </a:r>
            <a:r>
              <a:rPr lang="fr">
                <a:solidFill>
                  <a:schemeClr val="dk1"/>
                </a:solidFill>
                <a:latin typeface="Times New Roman"/>
                <a:ea typeface="Times New Roman"/>
                <a:cs typeface="Times New Roman"/>
                <a:sym typeface="Times New Roman"/>
              </a:rPr>
              <a:t>, basé sur React, pour gérer le front et une partie du back-end. Il offre un rendu côté serveur, ce qui améliore les performances et le SEO.</a:t>
            </a:r>
            <a:br>
              <a:rPr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La base de données, c’est </a:t>
            </a:r>
            <a:r>
              <a:rPr b="1" lang="fr">
                <a:solidFill>
                  <a:schemeClr val="dk1"/>
                </a:solidFill>
                <a:latin typeface="Times New Roman"/>
                <a:ea typeface="Times New Roman"/>
                <a:cs typeface="Times New Roman"/>
                <a:sym typeface="Times New Roman"/>
              </a:rPr>
              <a:t>PostgreSQL</a:t>
            </a:r>
            <a:r>
              <a:rPr lang="fr">
                <a:solidFill>
                  <a:schemeClr val="dk1"/>
                </a:solidFill>
                <a:latin typeface="Times New Roman"/>
                <a:ea typeface="Times New Roman"/>
                <a:cs typeface="Times New Roman"/>
                <a:sym typeface="Times New Roman"/>
              </a:rPr>
              <a:t>, fiable et performante, avec </a:t>
            </a:r>
            <a:r>
              <a:rPr b="1" lang="fr">
                <a:solidFill>
                  <a:schemeClr val="dk1"/>
                </a:solidFill>
                <a:latin typeface="Times New Roman"/>
                <a:ea typeface="Times New Roman"/>
                <a:cs typeface="Times New Roman"/>
                <a:sym typeface="Times New Roman"/>
              </a:rPr>
              <a:t>Prisma</a:t>
            </a:r>
            <a:r>
              <a:rPr lang="fr">
                <a:solidFill>
                  <a:schemeClr val="dk1"/>
                </a:solidFill>
                <a:latin typeface="Times New Roman"/>
                <a:ea typeface="Times New Roman"/>
                <a:cs typeface="Times New Roman"/>
                <a:sym typeface="Times New Roman"/>
              </a:rPr>
              <a:t> comme ORM pour simplifier la gestion des données.</a:t>
            </a:r>
            <a:br>
              <a:rPr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Le déploiement se fait sur </a:t>
            </a:r>
            <a:r>
              <a:rPr b="1" lang="fr">
                <a:solidFill>
                  <a:schemeClr val="dk1"/>
                </a:solidFill>
                <a:latin typeface="Times New Roman"/>
                <a:ea typeface="Times New Roman"/>
                <a:cs typeface="Times New Roman"/>
                <a:sym typeface="Times New Roman"/>
              </a:rPr>
              <a:t>Vercel</a:t>
            </a:r>
            <a:r>
              <a:rPr lang="fr">
                <a:solidFill>
                  <a:schemeClr val="dk1"/>
                </a:solidFill>
                <a:latin typeface="Times New Roman"/>
                <a:ea typeface="Times New Roman"/>
                <a:cs typeface="Times New Roman"/>
                <a:sym typeface="Times New Roman"/>
              </a:rPr>
              <a:t>, qui automatise tout le processus.</a:t>
            </a:r>
            <a:br>
              <a:rPr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Et pour la gestion du projet, j’ai utilisé </a:t>
            </a:r>
            <a:r>
              <a:rPr b="1" lang="fr">
                <a:solidFill>
                  <a:schemeClr val="dk1"/>
                </a:solidFill>
                <a:latin typeface="Times New Roman"/>
                <a:ea typeface="Times New Roman"/>
                <a:cs typeface="Times New Roman"/>
                <a:sym typeface="Times New Roman"/>
              </a:rPr>
              <a:t>GitHub</a:t>
            </a:r>
            <a:r>
              <a:rPr lang="fr">
                <a:solidFill>
                  <a:schemeClr val="dk1"/>
                </a:solidFill>
                <a:latin typeface="Times New Roman"/>
                <a:ea typeface="Times New Roman"/>
                <a:cs typeface="Times New Roman"/>
                <a:sym typeface="Times New Roman"/>
              </a:rPr>
              <a:t>, </a:t>
            </a:r>
            <a:r>
              <a:rPr b="1" lang="fr">
                <a:solidFill>
                  <a:schemeClr val="dk1"/>
                </a:solidFill>
                <a:latin typeface="Times New Roman"/>
                <a:ea typeface="Times New Roman"/>
                <a:cs typeface="Times New Roman"/>
                <a:sym typeface="Times New Roman"/>
              </a:rPr>
              <a:t>Figma</a:t>
            </a:r>
            <a:r>
              <a:rPr lang="fr">
                <a:solidFill>
                  <a:schemeClr val="dk1"/>
                </a:solidFill>
                <a:latin typeface="Times New Roman"/>
                <a:ea typeface="Times New Roman"/>
                <a:cs typeface="Times New Roman"/>
                <a:sym typeface="Times New Roman"/>
              </a:rPr>
              <a:t>, </a:t>
            </a:r>
            <a:r>
              <a:rPr b="1" lang="fr">
                <a:solidFill>
                  <a:schemeClr val="dk1"/>
                </a:solidFill>
                <a:latin typeface="Times New Roman"/>
                <a:ea typeface="Times New Roman"/>
                <a:cs typeface="Times New Roman"/>
                <a:sym typeface="Times New Roman"/>
              </a:rPr>
              <a:t>Notion</a:t>
            </a:r>
            <a:r>
              <a:rPr lang="fr">
                <a:solidFill>
                  <a:schemeClr val="dk1"/>
                </a:solidFill>
                <a:latin typeface="Times New Roman"/>
                <a:ea typeface="Times New Roman"/>
                <a:cs typeface="Times New Roman"/>
                <a:sym typeface="Times New Roman"/>
              </a:rPr>
              <a:t> et </a:t>
            </a:r>
            <a:r>
              <a:rPr b="1" lang="fr">
                <a:solidFill>
                  <a:schemeClr val="dk1"/>
                </a:solidFill>
                <a:latin typeface="Times New Roman"/>
                <a:ea typeface="Times New Roman"/>
                <a:cs typeface="Times New Roman"/>
                <a:sym typeface="Times New Roman"/>
              </a:rPr>
              <a:t>Trello</a:t>
            </a:r>
            <a:r>
              <a:rPr lang="fr">
                <a:solidFill>
                  <a:schemeClr val="dk1"/>
                </a:solidFill>
                <a:latin typeface="Times New Roman"/>
                <a:ea typeface="Times New Roman"/>
                <a:cs typeface="Times New Roman"/>
                <a:sym typeface="Times New Roman"/>
              </a:rPr>
              <a:t>, choisis pour leur efficacité et leur clarté.</a:t>
            </a:r>
            <a:br>
              <a:rPr lang="fr">
                <a:solidFill>
                  <a:schemeClr val="dk1"/>
                </a:solidFill>
                <a:latin typeface="Times New Roman"/>
                <a:ea typeface="Times New Roman"/>
                <a:cs typeface="Times New Roman"/>
                <a:sym typeface="Times New Roman"/>
              </a:rPr>
            </a:br>
            <a:r>
              <a:rPr lang="fr">
                <a:solidFill>
                  <a:schemeClr val="dk1"/>
                </a:solidFill>
                <a:latin typeface="Times New Roman"/>
                <a:ea typeface="Times New Roman"/>
                <a:cs typeface="Times New Roman"/>
                <a:sym typeface="Times New Roman"/>
              </a:rPr>
              <a:t> Cette stack m’a permis d’avoir un environnement moderne, fluide et bien organisé.</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i="1" lang="fr" sz="1000">
                <a:solidFill>
                  <a:schemeClr val="dk1"/>
                </a:solidFill>
              </a:rPr>
              <a:t>"L'écosystème technologique complet utilisé pour développer l'application Alexia Énergies : du code à la production."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i="1" lang="fr" sz="1000">
                <a:solidFill>
                  <a:schemeClr val="dk1"/>
                </a:solidFill>
              </a:rPr>
              <a:t>"Couvrir tous les aspects du développement : framework, base de données, authentification, déploiement, design, gestion de projet et collaboration."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i="1" lang="fr" sz="1000">
                <a:solidFill>
                  <a:schemeClr val="dk1"/>
                </a:solidFill>
              </a:rPr>
              <a:t>"Stack moderne et intégrée pour une productivité maximale, une maintenance facilitée et une expérience utilisateur optimale."</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200">
                <a:solidFill>
                  <a:schemeClr val="dk1"/>
                </a:solidFill>
              </a:rPr>
              <a:t>Analyse par catégories</a:t>
            </a:r>
            <a:endParaRPr b="1" sz="1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Stack Principal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Next.js</a:t>
            </a:r>
            <a:r>
              <a:rPr lang="fr" sz="1000">
                <a:solidFill>
                  <a:schemeClr val="dk1"/>
                </a:solidFill>
              </a:rPr>
              <a:t> : Framework React full-stack avec App Router</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PostgreSQL (Neon Tech)</a:t>
            </a:r>
            <a:r>
              <a:rPr lang="fr" sz="1000">
                <a:solidFill>
                  <a:schemeClr val="dk1"/>
                </a:solidFill>
              </a:rPr>
              <a:t> : Base de données relationnelle cloud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Prisma ORM</a:t>
            </a:r>
            <a:r>
              <a:rPr lang="fr" sz="1000">
                <a:solidFill>
                  <a:schemeClr val="dk1"/>
                </a:solidFill>
              </a:rPr>
              <a:t> : Interface sécurisée avec la base de données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Auth Bcrypt + JWT</a:t>
            </a:r>
            <a:r>
              <a:rPr lang="fr" sz="1000">
                <a:solidFill>
                  <a:schemeClr val="dk1"/>
                </a:solidFill>
              </a:rPr>
              <a:t> : Authentification et sécurisation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Vercel</a:t>
            </a:r>
            <a:r>
              <a:rPr lang="fr" sz="1000">
                <a:solidFill>
                  <a:schemeClr val="dk1"/>
                </a:solidFill>
              </a:rPr>
              <a:t> : Déploiement automatisé et hébergement</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Développement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Visual Studio Code</a:t>
            </a:r>
            <a:r>
              <a:rPr lang="fr" sz="1000">
                <a:solidFill>
                  <a:schemeClr val="dk1"/>
                </a:solidFill>
              </a:rPr>
              <a:t> : Environnement de développement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Git/GitHub</a:t>
            </a:r>
            <a:r>
              <a:rPr lang="fr" sz="1000">
                <a:solidFill>
                  <a:schemeClr val="dk1"/>
                </a:solidFill>
              </a:rPr>
              <a:t> : Versioning et collaboration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Postman</a:t>
            </a:r>
            <a:r>
              <a:rPr lang="fr" sz="1000">
                <a:solidFill>
                  <a:schemeClr val="dk1"/>
                </a:solidFill>
              </a:rPr>
              <a:t> : Tests d'API</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JavaScript</a:t>
            </a:r>
            <a:r>
              <a:rPr lang="fr" sz="1000">
                <a:solidFill>
                  <a:schemeClr val="dk1"/>
                </a:solidFill>
              </a:rPr>
              <a:t> : Langage principal</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Conceptions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Figma</a:t>
            </a:r>
            <a:r>
              <a:rPr lang="fr" sz="1000">
                <a:solidFill>
                  <a:schemeClr val="dk1"/>
                </a:solidFill>
              </a:rPr>
              <a:t> : Maquettes et design system</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StarUML</a:t>
            </a:r>
            <a:r>
              <a:rPr lang="fr" sz="1000">
                <a:solidFill>
                  <a:schemeClr val="dk1"/>
                </a:solidFill>
              </a:rPr>
              <a:t> : Diagrammes techniques et architecture</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Services intégrés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Calendly</a:t>
            </a:r>
            <a:r>
              <a:rPr lang="fr" sz="1000">
                <a:solidFill>
                  <a:schemeClr val="dk1"/>
                </a:solidFill>
              </a:rPr>
              <a:t> : Système de réservation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EmailJs</a:t>
            </a:r>
            <a:r>
              <a:rPr lang="fr" sz="1000">
                <a:solidFill>
                  <a:schemeClr val="dk1"/>
                </a:solidFill>
              </a:rPr>
              <a:t> : Envoi d'emails transactionnels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Cloudinary</a:t>
            </a:r>
            <a:r>
              <a:rPr lang="fr" sz="1000">
                <a:solidFill>
                  <a:schemeClr val="dk1"/>
                </a:solidFill>
              </a:rPr>
              <a:t> : Gestion et optimisation d'images</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Gestion de projet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Trello &amp; Notion</a:t>
            </a:r>
            <a:r>
              <a:rPr lang="fr" sz="1000">
                <a:solidFill>
                  <a:schemeClr val="dk1"/>
                </a:solidFill>
              </a:rPr>
              <a:t> : Organisation des tâches et documentation</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Avantages de cette stack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b="1" lang="fr" sz="1000">
                <a:solidFill>
                  <a:schemeClr val="dk1"/>
                </a:solidFill>
              </a:rPr>
              <a:t>Cohérence</a:t>
            </a:r>
            <a:r>
              <a:rPr lang="fr" sz="1000">
                <a:solidFill>
                  <a:schemeClr val="dk1"/>
                </a:solidFill>
              </a:rPr>
              <a:t> : </a:t>
            </a:r>
            <a:r>
              <a:rPr i="1" lang="fr" sz="1000">
                <a:solidFill>
                  <a:schemeClr val="dk1"/>
                </a:solidFill>
              </a:rPr>
              <a:t>"Tous les outils s'intègrent parfaitement ensemble"</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fr" sz="1000">
                <a:solidFill>
                  <a:schemeClr val="dk1"/>
                </a:solidFill>
              </a:rPr>
              <a:t>Modernité</a:t>
            </a:r>
            <a:r>
              <a:rPr lang="fr" sz="1000">
                <a:solidFill>
                  <a:schemeClr val="dk1"/>
                </a:solidFill>
              </a:rPr>
              <a:t> : </a:t>
            </a:r>
            <a:r>
              <a:rPr i="1" lang="fr" sz="1000">
                <a:solidFill>
                  <a:schemeClr val="dk1"/>
                </a:solidFill>
              </a:rPr>
              <a:t>"Technologies récentes et maintenues activement"</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fr" sz="1000">
                <a:solidFill>
                  <a:schemeClr val="dk1"/>
                </a:solidFill>
              </a:rPr>
              <a:t>Performance</a:t>
            </a:r>
            <a:r>
              <a:rPr lang="fr" sz="1000">
                <a:solidFill>
                  <a:schemeClr val="dk1"/>
                </a:solidFill>
              </a:rPr>
              <a:t> : </a:t>
            </a:r>
            <a:r>
              <a:rPr i="1" lang="fr" sz="1000">
                <a:solidFill>
                  <a:schemeClr val="dk1"/>
                </a:solidFill>
              </a:rPr>
              <a:t>"Stack optimisée pour la vitesse et l'expérience utilisateur"</a:t>
            </a:r>
            <a:endParaRPr i="1" sz="10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fr" sz="1000">
                <a:solidFill>
                  <a:schemeClr val="dk1"/>
                </a:solidFill>
              </a:rPr>
              <a:t>Scalabilité</a:t>
            </a:r>
            <a:r>
              <a:rPr lang="fr" sz="1000">
                <a:solidFill>
                  <a:schemeClr val="dk1"/>
                </a:solidFill>
              </a:rPr>
              <a:t> : </a:t>
            </a:r>
            <a:r>
              <a:rPr i="1" lang="fr" sz="1000">
                <a:solidFill>
                  <a:schemeClr val="dk1"/>
                </a:solidFill>
              </a:rPr>
              <a:t>"Architecture qui grandit avec les besoins"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50000"/>
              </a:lnSpc>
              <a:spcBef>
                <a:spcPts val="600"/>
              </a:spcBef>
              <a:spcAft>
                <a:spcPts val="0"/>
              </a:spcAft>
              <a:buClr>
                <a:schemeClr val="dk1"/>
              </a:buClr>
              <a:buSzPts val="1100"/>
              <a:buFont typeface="Arial"/>
              <a:buNone/>
            </a:pPr>
            <a:r>
              <a:rPr i="1" lang="fr" sz="1000">
                <a:solidFill>
                  <a:schemeClr val="dk1"/>
                </a:solidFill>
              </a:rPr>
              <a:t>"Stack technique moderne et intégrée : chaque outil a été choisi pour sa synergie avec les autres et sa contribution à la qualité finale."</a:t>
            </a:r>
            <a:endParaRPr i="1" sz="1000">
              <a:solidFill>
                <a:schemeClr val="dk1"/>
              </a:solidFill>
            </a:endParaRPr>
          </a:p>
          <a:p>
            <a:pPr indent="0" lvl="0" marL="0" rtl="0" algn="l">
              <a:lnSpc>
                <a:spcPct val="115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7cf3547372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7cf3547372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1. Qu'est-ce que c'est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"React.js est une bibliothèque JavaScript développée par Facebook pour construire des interfaces utilisateur interactives et dynamiques."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2. À quoi ça sert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"Créer des applications web modernes avec une interface utilisateur réactive, performante et maintenable grâce à une architecture basée sur des composants."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3. Pourquoi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"Pour bénéficier d'une approche modulaire, d'une gestion d'état efficace, et d'un écosystème riche qui accélère le développement."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fr" sz="1000">
                <a:solidFill>
                  <a:schemeClr val="dk1"/>
                </a:solidFill>
              </a:rPr>
              <a:t>—</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200">
                <a:solidFill>
                  <a:schemeClr val="dk1"/>
                </a:solidFill>
              </a:rPr>
              <a:t>Analyse des principes clés</a:t>
            </a:r>
            <a:endParaRPr b="1" sz="12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fr" sz="1000">
                <a:solidFill>
                  <a:schemeClr val="dk1"/>
                </a:solidFill>
              </a:rPr>
              <a:t>Composants réutilisables - Architecture modulaire</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"Diviser l'interface en petits blocs indépendants. Chaque composant a sa responsabilité propre et peut être réutilisé partout dans l'application."</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Exemple :</a:t>
            </a:r>
            <a:r>
              <a:rPr lang="fr" sz="1000">
                <a:solidFill>
                  <a:schemeClr val="dk1"/>
                </a:solidFill>
              </a:rPr>
              <a:t> </a:t>
            </a:r>
            <a:r>
              <a:rPr i="1" lang="fr" sz="1000">
                <a:solidFill>
                  <a:schemeClr val="dk1"/>
                </a:solidFill>
              </a:rPr>
              <a:t>"Notre composant Button peut être utilisé dans les formulaires, la navigation, les CTA..."</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Virtual DOM - Mises à jour optimisées</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"React utilise une représentation virtuelle du DOM. Il compare l'ancien et le nouveau state, puis met à jour seulement les éléments qui ont changé."</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Avantage :</a:t>
            </a:r>
            <a:r>
              <a:rPr lang="fr" sz="1000">
                <a:solidFill>
                  <a:schemeClr val="dk1"/>
                </a:solidFill>
              </a:rPr>
              <a:t> </a:t>
            </a:r>
            <a:r>
              <a:rPr i="1" lang="fr" sz="1000">
                <a:solidFill>
                  <a:schemeClr val="dk1"/>
                </a:solidFill>
              </a:rPr>
              <a:t>"Performance optimale même avec des interfaces complexes."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JSX - Syntaxe HTML dans JavaScript</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"JSX permet d'écrire du code qui ressemble à du HTML directement dans JavaScript. Plus lisible et intuitif pour créer des interfaces."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Exemple :</a:t>
            </a:r>
            <a:endParaRPr b="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Hooks - useState, useEffect pour gérer l'état et les effets</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"Les Hooks permettent de gérer l'état des composants et les effets de bord (API calls, subscriptions) de manière élégante."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useState :</a:t>
            </a:r>
            <a:r>
              <a:rPr lang="fr" sz="1000">
                <a:solidFill>
                  <a:schemeClr val="dk1"/>
                </a:solidFill>
              </a:rPr>
              <a:t> </a:t>
            </a:r>
            <a:r>
              <a:rPr i="1" lang="fr" sz="1000">
                <a:solidFill>
                  <a:schemeClr val="dk1"/>
                </a:solidFill>
              </a:rPr>
              <a:t>"Gérer les données qui changent (formulaires, affichage conditionnel)"</a:t>
            </a:r>
            <a:r>
              <a:rPr lang="fr" sz="1000">
                <a:solidFill>
                  <a:schemeClr val="dk1"/>
                </a:solidFill>
              </a:rPr>
              <a:t> </a:t>
            </a:r>
            <a:r>
              <a:rPr b="1" lang="fr" sz="1000">
                <a:solidFill>
                  <a:schemeClr val="dk1"/>
                </a:solidFill>
              </a:rPr>
              <a:t>useEffect :</a:t>
            </a:r>
            <a:r>
              <a:rPr lang="fr" sz="1000">
                <a:solidFill>
                  <a:schemeClr val="dk1"/>
                </a:solidFill>
              </a:rPr>
              <a:t> </a:t>
            </a:r>
            <a:r>
              <a:rPr i="1" lang="fr" sz="1000">
                <a:solidFill>
                  <a:schemeClr val="dk1"/>
                </a:solidFill>
              </a:rPr>
              <a:t>"Exécuter du code lors du montage/démontage des composants"</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sz="1000">
                <a:solidFill>
                  <a:schemeClr val="dk1"/>
                </a:solidFill>
              </a:rPr>
              <a:t>Avantages pour notre projet :</a:t>
            </a:r>
            <a:endParaRPr b="1" sz="1000">
              <a:solidFill>
                <a:schemeClr val="dk1"/>
              </a:solidFill>
            </a:endParaRPr>
          </a:p>
          <a:p>
            <a:pPr indent="-292100" lvl="0" marL="457200" rtl="0" algn="l">
              <a:lnSpc>
                <a:spcPct val="115000"/>
              </a:lnSpc>
              <a:spcBef>
                <a:spcPts val="1000"/>
              </a:spcBef>
              <a:spcAft>
                <a:spcPts val="0"/>
              </a:spcAft>
              <a:buClr>
                <a:schemeClr val="dk1"/>
              </a:buClr>
              <a:buSzPts val="1000"/>
              <a:buChar char="●"/>
            </a:pPr>
            <a:r>
              <a:rPr b="1" lang="fr" sz="1000">
                <a:solidFill>
                  <a:schemeClr val="dk1"/>
                </a:solidFill>
              </a:rPr>
              <a:t>Modularité</a:t>
            </a:r>
            <a:r>
              <a:rPr lang="fr" sz="1000">
                <a:solidFill>
                  <a:schemeClr val="dk1"/>
                </a:solidFill>
              </a:rPr>
              <a:t> : Composants réutilisables (HeroSection, About, etc.)</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Performance</a:t>
            </a:r>
            <a:r>
              <a:rPr lang="fr" sz="1000">
                <a:solidFill>
                  <a:schemeClr val="dk1"/>
                </a:solidFill>
              </a:rPr>
              <a:t> : Virtual DOM optimise les re-rendus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Maintenabilité</a:t>
            </a:r>
            <a:r>
              <a:rPr lang="fr" sz="1000">
                <a:solidFill>
                  <a:schemeClr val="dk1"/>
                </a:solidFill>
              </a:rPr>
              <a:t> : Code organisé et prévisible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rPr>
              <a:t>Écosystème</a:t>
            </a:r>
            <a:r>
              <a:rPr lang="fr" sz="1000">
                <a:solidFill>
                  <a:schemeClr val="dk1"/>
                </a:solidFill>
              </a:rPr>
              <a:t> : Intégration parfaite avec Next.js</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fr" sz="1000">
                <a:solidFill>
                  <a:schemeClr val="dk1"/>
                </a:solidFill>
              </a:rPr>
              <a:t>Message clé :</a:t>
            </a:r>
            <a:endParaRPr b="1"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i="1" lang="fr" sz="1000">
                <a:solidFill>
                  <a:schemeClr val="dk1"/>
                </a:solidFill>
              </a:rPr>
              <a:t>"React transforme le développement web : interfaces modulaires, performances optimisées, expérience développeur exceptionnelle."</a:t>
            </a:r>
            <a:endParaRPr i="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React </a:t>
            </a:r>
            <a:r>
              <a:rPr lang="fr">
                <a:solidFill>
                  <a:schemeClr val="dk1"/>
                </a:solidFill>
                <a:latin typeface="Times New Roman"/>
                <a:ea typeface="Times New Roman"/>
                <a:cs typeface="Times New Roman"/>
                <a:sym typeface="Times New Roman"/>
              </a:rPr>
              <a:t>est une</a:t>
            </a:r>
            <a:r>
              <a:rPr b="1" lang="fr">
                <a:solidFill>
                  <a:schemeClr val="dk1"/>
                </a:solidFill>
                <a:latin typeface="Times New Roman"/>
                <a:ea typeface="Times New Roman"/>
                <a:cs typeface="Times New Roman"/>
                <a:sym typeface="Times New Roman"/>
              </a:rPr>
              <a:t> bibliothèque JavaScript </a:t>
            </a:r>
            <a:r>
              <a:rPr lang="fr">
                <a:solidFill>
                  <a:schemeClr val="dk1"/>
                </a:solidFill>
                <a:latin typeface="Times New Roman"/>
                <a:ea typeface="Times New Roman"/>
                <a:cs typeface="Times New Roman"/>
                <a:sym typeface="Times New Roman"/>
              </a:rPr>
              <a:t>créée par Facebook. </a:t>
            </a:r>
            <a:r>
              <a:rPr b="1" lang="fr">
                <a:solidFill>
                  <a:schemeClr val="dk1"/>
                </a:solidFill>
                <a:latin typeface="Times New Roman"/>
                <a:ea typeface="Times New Roman"/>
                <a:cs typeface="Times New Roman"/>
                <a:sym typeface="Times New Roman"/>
              </a:rPr>
              <a:t>E</a:t>
            </a:r>
            <a:r>
              <a:rPr lang="fr">
                <a:solidFill>
                  <a:schemeClr val="dk1"/>
                </a:solidFill>
                <a:latin typeface="Times New Roman"/>
                <a:ea typeface="Times New Roman"/>
                <a:cs typeface="Times New Roman"/>
                <a:sym typeface="Times New Roman"/>
              </a:rPr>
              <a:t>lle sert à </a:t>
            </a:r>
            <a:r>
              <a:rPr b="1" lang="fr">
                <a:solidFill>
                  <a:schemeClr val="dk1"/>
                </a:solidFill>
                <a:latin typeface="Times New Roman"/>
                <a:ea typeface="Times New Roman"/>
                <a:cs typeface="Times New Roman"/>
                <a:sym typeface="Times New Roman"/>
              </a:rPr>
              <a:t>construire des interfaces dynamiques </a:t>
            </a:r>
            <a:r>
              <a:rPr lang="fr">
                <a:solidFill>
                  <a:schemeClr val="dk1"/>
                </a:solidFill>
                <a:latin typeface="Times New Roman"/>
                <a:ea typeface="Times New Roman"/>
                <a:cs typeface="Times New Roman"/>
                <a:sym typeface="Times New Roman"/>
              </a:rPr>
              <a:t>basées sur</a:t>
            </a:r>
            <a:r>
              <a:rPr b="1" lang="fr">
                <a:solidFill>
                  <a:schemeClr val="dk1"/>
                </a:solidFill>
                <a:latin typeface="Times New Roman"/>
                <a:ea typeface="Times New Roman"/>
                <a:cs typeface="Times New Roman"/>
                <a:sym typeface="Times New Roman"/>
              </a:rPr>
              <a:t> des composants réutilisables </a:t>
            </a:r>
            <a:r>
              <a:rPr lang="fr">
                <a:solidFill>
                  <a:schemeClr val="dk1"/>
                </a:solidFill>
                <a:latin typeface="Times New Roman"/>
                <a:ea typeface="Times New Roman"/>
                <a:cs typeface="Times New Roman"/>
                <a:sym typeface="Times New Roman"/>
              </a:rPr>
              <a:t>pour une structure</a:t>
            </a:r>
            <a:r>
              <a:rPr b="1" lang="fr">
                <a:solidFill>
                  <a:schemeClr val="dk1"/>
                </a:solidFill>
                <a:latin typeface="Times New Roman"/>
                <a:ea typeface="Times New Roman"/>
                <a:cs typeface="Times New Roman"/>
                <a:sym typeface="Times New Roman"/>
              </a:rPr>
              <a:t> modulaire et flexible. </a:t>
            </a:r>
            <a:r>
              <a:rPr lang="fr">
                <a:solidFill>
                  <a:schemeClr val="dk1"/>
                </a:solidFill>
                <a:latin typeface="Times New Roman"/>
                <a:ea typeface="Times New Roman"/>
                <a:cs typeface="Times New Roman"/>
                <a:sym typeface="Times New Roman"/>
              </a:rPr>
              <a:t>J’ai choisi React pour</a:t>
            </a:r>
            <a:r>
              <a:rPr b="1" lang="fr">
                <a:solidFill>
                  <a:schemeClr val="dk1"/>
                </a:solidFill>
                <a:latin typeface="Times New Roman"/>
                <a:ea typeface="Times New Roman"/>
                <a:cs typeface="Times New Roman"/>
                <a:sym typeface="Times New Roman"/>
              </a:rPr>
              <a:t> sa rapidité </a:t>
            </a:r>
            <a:r>
              <a:rPr lang="fr">
                <a:solidFill>
                  <a:schemeClr val="dk1"/>
                </a:solidFill>
                <a:latin typeface="Times New Roman"/>
                <a:ea typeface="Times New Roman"/>
                <a:cs typeface="Times New Roman"/>
                <a:sym typeface="Times New Roman"/>
              </a:rPr>
              <a:t>et </a:t>
            </a:r>
            <a:r>
              <a:rPr b="1" lang="fr">
                <a:solidFill>
                  <a:schemeClr val="dk1"/>
                </a:solidFill>
                <a:latin typeface="Times New Roman"/>
                <a:ea typeface="Times New Roman"/>
                <a:cs typeface="Times New Roman"/>
                <a:sym typeface="Times New Roman"/>
              </a:rPr>
              <a:t>sa flexibilité. Le Virtual DOM optimise les performances, </a:t>
            </a:r>
            <a:r>
              <a:rPr lang="fr">
                <a:solidFill>
                  <a:schemeClr val="dk1"/>
                </a:solidFill>
                <a:latin typeface="Times New Roman"/>
                <a:ea typeface="Times New Roman"/>
                <a:cs typeface="Times New Roman"/>
                <a:sym typeface="Times New Roman"/>
              </a:rPr>
              <a:t>et</a:t>
            </a:r>
            <a:r>
              <a:rPr b="1" lang="fr">
                <a:solidFill>
                  <a:schemeClr val="dk1"/>
                </a:solidFill>
                <a:latin typeface="Times New Roman"/>
                <a:ea typeface="Times New Roman"/>
                <a:cs typeface="Times New Roman"/>
                <a:sym typeface="Times New Roman"/>
              </a:rPr>
              <a:t> les Hooks </a:t>
            </a:r>
            <a:r>
              <a:rPr lang="fr">
                <a:solidFill>
                  <a:schemeClr val="dk1"/>
                </a:solidFill>
                <a:latin typeface="Times New Roman"/>
                <a:ea typeface="Times New Roman"/>
                <a:cs typeface="Times New Roman"/>
                <a:sym typeface="Times New Roman"/>
              </a:rPr>
              <a:t>comme</a:t>
            </a:r>
            <a:r>
              <a:rPr b="1" lang="fr">
                <a:solidFill>
                  <a:schemeClr val="dk1"/>
                </a:solidFill>
                <a:latin typeface="Times New Roman"/>
                <a:ea typeface="Times New Roman"/>
                <a:cs typeface="Times New Roman"/>
                <a:sym typeface="Times New Roman"/>
              </a:rPr>
              <a:t> useState et useEffect facilitent la gestion de l’état. C’est la base du front-end de mon projet.</a:t>
            </a:r>
            <a:endParaRPr b="1">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Font typeface="Times New Roman"/>
              <a:buChar char="-"/>
            </a:pPr>
            <a:r>
              <a:rPr lang="fr">
                <a:solidFill>
                  <a:schemeClr val="dk1"/>
                </a:solidFill>
                <a:latin typeface="Times New Roman"/>
                <a:ea typeface="Times New Roman"/>
                <a:cs typeface="Times New Roman"/>
                <a:sym typeface="Times New Roman"/>
              </a:rPr>
              <a:t>Avec </a:t>
            </a:r>
            <a:r>
              <a:rPr b="1" lang="fr">
                <a:solidFill>
                  <a:schemeClr val="dk1"/>
                </a:solidFill>
                <a:latin typeface="Times New Roman"/>
                <a:ea typeface="Times New Roman"/>
                <a:cs typeface="Times New Roman"/>
                <a:sym typeface="Times New Roman"/>
              </a:rPr>
              <a:t>JSX</a:t>
            </a:r>
            <a:r>
              <a:rPr lang="fr">
                <a:solidFill>
                  <a:schemeClr val="dk1"/>
                </a:solidFill>
                <a:latin typeface="Times New Roman"/>
                <a:ea typeface="Times New Roman"/>
                <a:cs typeface="Times New Roman"/>
                <a:sym typeface="Times New Roman"/>
              </a:rPr>
              <a:t>, on peut écrire du HTML directement dans le JavaScript.</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fr">
                <a:solidFill>
                  <a:schemeClr val="dk1"/>
                </a:solidFill>
                <a:latin typeface="Times New Roman"/>
                <a:ea typeface="Times New Roman"/>
                <a:cs typeface="Times New Roman"/>
                <a:sym typeface="Times New Roman"/>
              </a:rPr>
              <a:t>Ce sont des fonctions spéciales qui ajoutent des comportements dynamiques aux composants.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latin typeface="Times New Roman"/>
                <a:ea typeface="Times New Roman"/>
                <a:cs typeface="Times New Roman"/>
                <a:sym typeface="Times New Roman"/>
              </a:rPr>
              <a:t> SPA (Single Page Application) =&gt; côté client</a:t>
            </a:r>
            <a:endParaRPr b="1" sz="1300">
              <a:solidFill>
                <a:schemeClr val="dk1"/>
              </a:solidFill>
              <a:latin typeface="Times New Roman"/>
              <a:ea typeface="Times New Roman"/>
              <a:cs typeface="Times New Roman"/>
              <a:sym typeface="Times New Roman"/>
            </a:endParaRPr>
          </a:p>
          <a:p>
            <a:pPr indent="-298450" lvl="0" marL="457200" rtl="0" algn="l">
              <a:spcBef>
                <a:spcPts val="1200"/>
              </a:spcBef>
              <a:spcAft>
                <a:spcPts val="0"/>
              </a:spcAft>
              <a:buClr>
                <a:schemeClr val="dk1"/>
              </a:buClr>
              <a:buSzPts val="1100"/>
              <a:buChar char="●"/>
            </a:pPr>
            <a:r>
              <a:rPr lang="fr">
                <a:solidFill>
                  <a:schemeClr val="dk1"/>
                </a:solidFill>
                <a:latin typeface="Times New Roman"/>
                <a:ea typeface="Times New Roman"/>
                <a:cs typeface="Times New Roman"/>
                <a:sym typeface="Times New Roman"/>
              </a:rPr>
              <a:t>Une </a:t>
            </a:r>
            <a:r>
              <a:rPr b="1" lang="fr">
                <a:solidFill>
                  <a:schemeClr val="dk1"/>
                </a:solidFill>
                <a:latin typeface="Times New Roman"/>
                <a:ea typeface="Times New Roman"/>
                <a:cs typeface="Times New Roman"/>
                <a:sym typeface="Times New Roman"/>
              </a:rPr>
              <a:t>SPA</a:t>
            </a:r>
            <a:r>
              <a:rPr lang="fr">
                <a:solidFill>
                  <a:schemeClr val="dk1"/>
                </a:solidFill>
                <a:latin typeface="Times New Roman"/>
                <a:ea typeface="Times New Roman"/>
                <a:cs typeface="Times New Roman"/>
                <a:sym typeface="Times New Roman"/>
              </a:rPr>
              <a:t> charge une seule page HTML au départ.</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Char char="●"/>
            </a:pPr>
            <a:r>
              <a:rPr lang="fr">
                <a:solidFill>
                  <a:schemeClr val="dk1"/>
                </a:solidFill>
                <a:latin typeface="Times New Roman"/>
                <a:ea typeface="Times New Roman"/>
                <a:cs typeface="Times New Roman"/>
                <a:sym typeface="Times New Roman"/>
              </a:rPr>
              <a:t>Ensuite, la navigation entre les pages se fait côté </a:t>
            </a:r>
            <a:r>
              <a:rPr b="1" lang="fr">
                <a:solidFill>
                  <a:schemeClr val="dk1"/>
                </a:solidFill>
                <a:latin typeface="Times New Roman"/>
                <a:ea typeface="Times New Roman"/>
                <a:cs typeface="Times New Roman"/>
                <a:sym typeface="Times New Roman"/>
              </a:rPr>
              <a:t>client</a:t>
            </a:r>
            <a:r>
              <a:rPr lang="fr">
                <a:solidFill>
                  <a:schemeClr val="dk1"/>
                </a:solidFill>
                <a:latin typeface="Times New Roman"/>
                <a:ea typeface="Times New Roman"/>
                <a:cs typeface="Times New Roman"/>
                <a:sym typeface="Times New Roman"/>
              </a:rPr>
              <a:t> (navigateur) avec </a:t>
            </a:r>
            <a:r>
              <a:rPr b="1" lang="fr">
                <a:solidFill>
                  <a:schemeClr val="dk1"/>
                </a:solidFill>
                <a:latin typeface="Times New Roman"/>
                <a:ea typeface="Times New Roman"/>
                <a:cs typeface="Times New Roman"/>
                <a:sym typeface="Times New Roman"/>
              </a:rPr>
              <a:t>React Router</a:t>
            </a:r>
            <a:r>
              <a:rPr lang="fr">
                <a:solidFill>
                  <a:schemeClr val="dk1"/>
                </a:solidFill>
                <a:latin typeface="Times New Roman"/>
                <a:ea typeface="Times New Roman"/>
                <a:cs typeface="Times New Roman"/>
                <a:sym typeface="Times New Roman"/>
              </a:rPr>
              <a:t> ou le routing intégré de Next.js.</a:t>
            </a:r>
            <a:endParaRPr>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fr">
                <a:solidFill>
                  <a:schemeClr val="dk1"/>
                </a:solidFill>
                <a:latin typeface="Times New Roman"/>
                <a:ea typeface="Times New Roman"/>
                <a:cs typeface="Times New Roman"/>
                <a:sym typeface="Times New Roman"/>
              </a:rPr>
              <a:t>Pas de rechargement complet de page → l’expérience est fluide.</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Clr>
                <a:schemeClr val="dk1"/>
              </a:buClr>
              <a:buSzPts val="1100"/>
              <a:buFont typeface="Arial"/>
              <a:buNone/>
            </a:pPr>
            <a:r>
              <a:t/>
            </a:r>
            <a:endParaRPr>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87c615d7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87c615d7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1. Qu'est-ce que c'est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"Next.js est un framework React créé par Vercel qui ajoute des fonctionnalités puissantes pour créer des applications web modernes et performantes."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2. À quoi ça sert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"Simplifier le développement d'applications React en ajoutant automatiquement le routing, le rendu côté serveur, l'optimisation des performances et l'intégration backend."</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3. Pourquoi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"Pour obtenir les meilleures performances web, un excellent SEO, et une expérience développeur optimale avec moins de configuration."</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Analyse des avantages principaux</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SSR (Server-Side Rendering) - Rendu serveur ou génération statique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"Les pages sont générées côté serveur avant d'être envoyées au navigateur."</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Avantages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Performances : Affichage instantané du contenu</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SEO : Les moteurs de recherche indexent le contenu complet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Accessibilité : Fonctionne même avec JavaScript désactivé</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Dans notre projet : "Les articles sont pré-rendus côté serveur pour un chargement ultra-rapide."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Routing automatique - Basé sur la structure des fichiers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"Plus besoin de configurer manuellement les routes. La structure des dossiers dans /app définit automatiquement les URLs."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Exemple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app/articles/page.js → /articles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app/articles/[slug]/page.js → /articles/mon-article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app/admin/dashboard/page.js → /admin/dashboard</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Avantage : "Développement plus rapide, structure claire et intuitive."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API Routes - Backend intégré</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"Créer des endpoints API directement dans l'application Next.js sans serveur séparé."</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Dans notre projet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app/api/articles/route.js → Endpoint /api/articles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app/api/auth/route.js → Endpoint /api/auth</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Avantage : "Full-stack en un seul projet, déploiement simplifié."</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Autres avantages Next.js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Optimisation automatique : Images, fonts, scripts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App Router : Architecture moderne avec Server Components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TypeScript support : Intégration native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Vercel integration : Déploiement en un clic</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Message clé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"Next.js = React surpuissant : performance, SEO, développement simplifié, tout-en-un pour des applications web professionnelles."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Next.js</a:t>
            </a:r>
            <a:r>
              <a:rPr lang="fr">
                <a:solidFill>
                  <a:schemeClr val="dk1"/>
                </a:solidFill>
                <a:latin typeface="Times New Roman"/>
                <a:ea typeface="Times New Roman"/>
                <a:cs typeface="Times New Roman"/>
                <a:sym typeface="Times New Roman"/>
              </a:rPr>
              <a:t> est un</a:t>
            </a:r>
            <a:r>
              <a:rPr b="1" lang="fr">
                <a:solidFill>
                  <a:schemeClr val="dk1"/>
                </a:solidFill>
                <a:latin typeface="Times New Roman"/>
                <a:ea typeface="Times New Roman"/>
                <a:cs typeface="Times New Roman"/>
                <a:sym typeface="Times New Roman"/>
              </a:rPr>
              <a:t> framework React </a:t>
            </a:r>
            <a:r>
              <a:rPr lang="fr">
                <a:solidFill>
                  <a:schemeClr val="dk1"/>
                </a:solidFill>
                <a:latin typeface="Times New Roman"/>
                <a:ea typeface="Times New Roman"/>
                <a:cs typeface="Times New Roman"/>
                <a:sym typeface="Times New Roman"/>
              </a:rPr>
              <a:t>développé par</a:t>
            </a:r>
            <a:r>
              <a:rPr b="1" lang="fr">
                <a:solidFill>
                  <a:schemeClr val="dk1"/>
                </a:solidFill>
                <a:latin typeface="Times New Roman"/>
                <a:ea typeface="Times New Roman"/>
                <a:cs typeface="Times New Roman"/>
                <a:sym typeface="Times New Roman"/>
              </a:rPr>
              <a:t> Vercel.</a:t>
            </a:r>
            <a:r>
              <a:rPr lang="fr">
                <a:solidFill>
                  <a:schemeClr val="dk1"/>
                </a:solidFill>
                <a:latin typeface="Times New Roman"/>
                <a:ea typeface="Times New Roman"/>
                <a:cs typeface="Times New Roman"/>
                <a:sym typeface="Times New Roman"/>
              </a:rPr>
              <a:t> Il ajoute</a:t>
            </a:r>
            <a:r>
              <a:rPr b="1" lang="fr">
                <a:solidFill>
                  <a:schemeClr val="dk1"/>
                </a:solidFill>
                <a:latin typeface="Times New Roman"/>
                <a:ea typeface="Times New Roman"/>
                <a:cs typeface="Times New Roman"/>
                <a:sym typeface="Times New Roman"/>
              </a:rPr>
              <a:t> le rendu côté serveur, </a:t>
            </a:r>
            <a:r>
              <a:rPr lang="fr">
                <a:solidFill>
                  <a:schemeClr val="dk1"/>
                </a:solidFill>
                <a:latin typeface="Times New Roman"/>
                <a:ea typeface="Times New Roman"/>
                <a:cs typeface="Times New Roman"/>
                <a:sym typeface="Times New Roman"/>
              </a:rPr>
              <a:t>ce qui améliore</a:t>
            </a:r>
            <a:r>
              <a:rPr b="1" lang="fr">
                <a:solidFill>
                  <a:schemeClr val="dk1"/>
                </a:solidFill>
                <a:latin typeface="Times New Roman"/>
                <a:ea typeface="Times New Roman"/>
                <a:cs typeface="Times New Roman"/>
                <a:sym typeface="Times New Roman"/>
              </a:rPr>
              <a:t> le référencement et la vitesse d’affichage. </a:t>
            </a:r>
            <a:r>
              <a:rPr lang="fr">
                <a:solidFill>
                  <a:schemeClr val="dk1"/>
                </a:solidFill>
                <a:latin typeface="Times New Roman"/>
                <a:ea typeface="Times New Roman"/>
                <a:cs typeface="Times New Roman"/>
                <a:sym typeface="Times New Roman"/>
              </a:rPr>
              <a:t>Il gère aussi</a:t>
            </a:r>
            <a:r>
              <a:rPr b="1" lang="fr">
                <a:solidFill>
                  <a:schemeClr val="dk1"/>
                </a:solidFill>
                <a:latin typeface="Times New Roman"/>
                <a:ea typeface="Times New Roman"/>
                <a:cs typeface="Times New Roman"/>
                <a:sym typeface="Times New Roman"/>
              </a:rPr>
              <a:t> le routage automatique et les API Routes. C’est donc un choix idéal pour une application performante et bien structurée. Il m’a permis de combiner front et back dans un même environnement de développement.</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lang="fr" sz="1000">
                <a:solidFill>
                  <a:schemeClr val="dk1"/>
                </a:solidFill>
                <a:latin typeface="Times New Roman"/>
                <a:ea typeface="Times New Roman"/>
                <a:cs typeface="Times New Roman"/>
                <a:sym typeface="Times New Roman"/>
              </a:rPr>
              <a:t>—</a:t>
            </a:r>
            <a:endParaRPr b="1" sz="10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SSR (Server-Side Rendering)</a:t>
            </a:r>
            <a:r>
              <a:rPr lang="fr">
                <a:solidFill>
                  <a:schemeClr val="dk1"/>
                </a:solidFill>
                <a:latin typeface="Times New Roman"/>
                <a:ea typeface="Times New Roman"/>
                <a:cs typeface="Times New Roman"/>
                <a:sym typeface="Times New Roman"/>
              </a:rPr>
              <a:t> : le serveur génère le HTML avant l’envoi, pour plus de performance et un meilleur SEO.</a:t>
            </a:r>
            <a:endParaRPr>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Routing automatique</a:t>
            </a:r>
            <a:r>
              <a:rPr lang="fr">
                <a:solidFill>
                  <a:schemeClr val="dk1"/>
                </a:solidFill>
                <a:latin typeface="Times New Roman"/>
                <a:ea typeface="Times New Roman"/>
                <a:cs typeface="Times New Roman"/>
                <a:sym typeface="Times New Roman"/>
              </a:rPr>
              <a:t> : chaque fichier du dossier </a:t>
            </a:r>
            <a:r>
              <a:rPr i="1" lang="fr">
                <a:solidFill>
                  <a:schemeClr val="dk1"/>
                </a:solidFill>
                <a:latin typeface="Times New Roman"/>
                <a:ea typeface="Times New Roman"/>
                <a:cs typeface="Times New Roman"/>
                <a:sym typeface="Times New Roman"/>
              </a:rPr>
              <a:t>pages/</a:t>
            </a:r>
            <a:r>
              <a:rPr lang="fr">
                <a:solidFill>
                  <a:schemeClr val="dk1"/>
                </a:solidFill>
                <a:latin typeface="Times New Roman"/>
                <a:ea typeface="Times New Roman"/>
                <a:cs typeface="Times New Roman"/>
                <a:sym typeface="Times New Roman"/>
              </a:rPr>
              <a:t> crée automatiquement une route du site.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API Routes</a:t>
            </a:r>
            <a:r>
              <a:rPr lang="fr">
                <a:solidFill>
                  <a:schemeClr val="dk1"/>
                </a:solidFill>
                <a:latin typeface="Times New Roman"/>
                <a:ea typeface="Times New Roman"/>
                <a:cs typeface="Times New Roman"/>
                <a:sym typeface="Times New Roman"/>
              </a:rPr>
              <a:t> : permet d’ajouter un backend directement dans Next.js, sans serveur externe.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lang="fr">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SSR (Server-Side Rendering)</a:t>
            </a:r>
            <a:r>
              <a:rPr lang="fr">
                <a:solidFill>
                  <a:schemeClr val="dk1"/>
                </a:solidFill>
                <a:latin typeface="Times New Roman"/>
                <a:ea typeface="Times New Roman"/>
                <a:cs typeface="Times New Roman"/>
                <a:sym typeface="Times New Roman"/>
              </a:rPr>
              <a:t> : rendu côté serveur, contenu prêt dès le chargement → meilleur </a:t>
            </a:r>
            <a:r>
              <a:rPr b="1" lang="fr">
                <a:solidFill>
                  <a:schemeClr val="dk1"/>
                </a:solidFill>
                <a:latin typeface="Times New Roman"/>
                <a:ea typeface="Times New Roman"/>
                <a:cs typeface="Times New Roman"/>
                <a:sym typeface="Times New Roman"/>
              </a:rPr>
              <a:t>SEO</a:t>
            </a:r>
            <a:r>
              <a:rPr lang="fr">
                <a:solidFill>
                  <a:schemeClr val="dk1"/>
                </a:solidFill>
                <a:latin typeface="Times New Roman"/>
                <a:ea typeface="Times New Roman"/>
                <a:cs typeface="Times New Roman"/>
                <a:sym typeface="Times New Roman"/>
              </a:rPr>
              <a:t> et affichage plus rapide.</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CSR (Client-Side Rendering)</a:t>
            </a:r>
            <a:r>
              <a:rPr lang="fr">
                <a:solidFill>
                  <a:schemeClr val="dk1"/>
                </a:solidFill>
                <a:latin typeface="Times New Roman"/>
                <a:ea typeface="Times New Roman"/>
                <a:cs typeface="Times New Roman"/>
                <a:sym typeface="Times New Roman"/>
              </a:rPr>
              <a:t> : rendu côté client après le JavaScript → plus fluide, mais premier affichage plus lent.</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SEO</a:t>
            </a:r>
            <a:r>
              <a:rPr lang="fr">
                <a:solidFill>
                  <a:schemeClr val="dk1"/>
                </a:solidFill>
                <a:latin typeface="Times New Roman"/>
                <a:ea typeface="Times New Roman"/>
                <a:cs typeface="Times New Roman"/>
                <a:sym typeface="Times New Roman"/>
              </a:rPr>
              <a:t> : améliore la visibilité sur Google grâce à un contenu rapide et bien structuré.</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API</a:t>
            </a:r>
            <a:r>
              <a:rPr lang="fr">
                <a:solidFill>
                  <a:schemeClr val="dk1"/>
                </a:solidFill>
                <a:latin typeface="Times New Roman"/>
                <a:ea typeface="Times New Roman"/>
                <a:cs typeface="Times New Roman"/>
                <a:sym typeface="Times New Roman"/>
              </a:rPr>
              <a:t> : permet l’échange de données entre le front et le back.</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fr">
                <a:solidFill>
                  <a:schemeClr val="dk1"/>
                </a:solidFill>
                <a:latin typeface="Times New Roman"/>
                <a:ea typeface="Times New Roman"/>
                <a:cs typeface="Times New Roman"/>
                <a:sym typeface="Times New Roman"/>
              </a:rPr>
              <a:t>API Routes</a:t>
            </a:r>
            <a:r>
              <a:rPr lang="fr">
                <a:solidFill>
                  <a:schemeClr val="dk1"/>
                </a:solidFill>
                <a:latin typeface="Times New Roman"/>
                <a:ea typeface="Times New Roman"/>
                <a:cs typeface="Times New Roman"/>
                <a:sym typeface="Times New Roman"/>
              </a:rPr>
              <a:t> (Next.js) : petit backend intégré pour gérer ces échanges sans serveur externe.</a:t>
            </a:r>
            <a:endParaRPr b="1" sz="10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87c615d7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87c615d7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Times New Roman"/>
                <a:ea typeface="Times New Roman"/>
                <a:cs typeface="Times New Roman"/>
                <a:sym typeface="Times New Roman"/>
              </a:rPr>
              <a:t>Pour assurer une bonne expérience utilisateur, j’ai travaillé sur Figma. </a:t>
            </a:r>
            <a:endParaRPr>
              <a:latin typeface="Times New Roman"/>
              <a:ea typeface="Times New Roman"/>
              <a:cs typeface="Times New Roman"/>
              <a:sym typeface="Times New Roman"/>
            </a:endParaRPr>
          </a:p>
          <a:p>
            <a:pPr indent="0" lvl="0" marL="0" rtl="0" algn="l">
              <a:spcBef>
                <a:spcPts val="0"/>
              </a:spcBef>
              <a:spcAft>
                <a:spcPts val="0"/>
              </a:spcAft>
              <a:buNone/>
            </a:pPr>
            <a:r>
              <a:rPr lang="fr">
                <a:latin typeface="Times New Roman"/>
                <a:ea typeface="Times New Roman"/>
                <a:cs typeface="Times New Roman"/>
                <a:sym typeface="Times New Roman"/>
              </a:rPr>
              <a:t>L’objectif était de créer une interface claire, intuitive et adaptée au mobile comme au desktop.</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fr">
                <a:latin typeface="Times New Roman"/>
                <a:ea typeface="Times New Roman"/>
                <a:cs typeface="Times New Roman"/>
                <a:sym typeface="Times New Roman"/>
              </a:rPr>
              <a:t>J’ai commencé en mobile first puis je suis passée au desktop</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87c615d70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87c615d70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latin typeface="Times New Roman"/>
                <a:ea typeface="Times New Roman"/>
                <a:cs typeface="Times New Roman"/>
                <a:sym typeface="Times New Roman"/>
              </a:rPr>
              <a:t>La charte graphique est simple, claire et responsive. J’ai choisi des couleurs douces et un design épuré pour refléter le bien-être et la sérénité. L’objectif : rendre la navigation intuitive et agréable sur tous les supports.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8904f0129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8904f0129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a:latin typeface="Times New Roman"/>
                <a:ea typeface="Times New Roman"/>
                <a:cs typeface="Times New Roman"/>
                <a:sym typeface="Times New Roman"/>
              </a:rPr>
              <a:t>Voici le cahier des charges, qui a été rédigé par mon tuteur de stage.</a:t>
            </a:r>
            <a:endParaRPr>
              <a:latin typeface="Times New Roman"/>
              <a:ea typeface="Times New Roman"/>
              <a:cs typeface="Times New Roman"/>
              <a:sym typeface="Times New Roman"/>
            </a:endParaRPr>
          </a:p>
          <a:p>
            <a:pPr indent="-298450" lvl="0" marL="457200" rtl="0" algn="l">
              <a:lnSpc>
                <a:spcPct val="115000"/>
              </a:lnSpc>
              <a:spcBef>
                <a:spcPts val="1200"/>
              </a:spcBef>
              <a:spcAft>
                <a:spcPts val="0"/>
              </a:spcAft>
              <a:buSzPts val="1100"/>
              <a:buFont typeface="Times New Roman"/>
              <a:buChar char="-"/>
            </a:pPr>
            <a:r>
              <a:rPr lang="fr">
                <a:latin typeface="Times New Roman"/>
                <a:ea typeface="Times New Roman"/>
                <a:cs typeface="Times New Roman"/>
                <a:sym typeface="Times New Roman"/>
              </a:rPr>
              <a:t>Il m’a servi de base de travail pour bien comprendre les attentes, les fonctionnalités à développer et les priorités du projet. </a:t>
            </a:r>
            <a:endParaRPr>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fr">
                <a:latin typeface="Times New Roman"/>
                <a:ea typeface="Times New Roman"/>
                <a:cs typeface="Times New Roman"/>
                <a:sym typeface="Times New Roman"/>
              </a:rPr>
              <a:t>J’y ai ajouté des annotations et surligné en jaune les axes d’amélioration, </a:t>
            </a:r>
            <a:endParaRPr>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fr">
                <a:latin typeface="Times New Roman"/>
                <a:ea typeface="Times New Roman"/>
                <a:cs typeface="Times New Roman"/>
                <a:sym typeface="Times New Roman"/>
              </a:rPr>
              <a:t>c’est-à-dire les parties que je n’ai pas eu le temps de finaliser, mais que j’ai identifiées pour de futures évolutions.</a:t>
            </a:r>
            <a:endParaRPr>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fr">
                <a:latin typeface="Times New Roman"/>
                <a:ea typeface="Times New Roman"/>
                <a:cs typeface="Times New Roman"/>
                <a:sym typeface="Times New Roman"/>
              </a:rPr>
              <a:t> Cela montre que le projet reste évolutif et améliorable.</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45.png"/><Relationship Id="rId6" Type="http://schemas.openxmlformats.org/officeDocument/2006/relationships/image" Target="../media/image35.png"/><Relationship Id="rId7" Type="http://schemas.openxmlformats.org/officeDocument/2006/relationships/image" Target="../media/image2.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6.png"/><Relationship Id="rId5" Type="http://schemas.openxmlformats.org/officeDocument/2006/relationships/image" Target="../media/image33.png"/><Relationship Id="rId6"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38.png"/><Relationship Id="rId5" Type="http://schemas.openxmlformats.org/officeDocument/2006/relationships/hyperlink" Target="http://page.js" TargetMode="External"/><Relationship Id="rId6"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62.png"/><Relationship Id="rId7"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73.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78.png"/><Relationship Id="rId9" Type="http://schemas.openxmlformats.org/officeDocument/2006/relationships/image" Target="../media/image63.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55.png"/><Relationship Id="rId8" Type="http://schemas.openxmlformats.org/officeDocument/2006/relationships/image" Target="../media/image77.png"/><Relationship Id="rId11" Type="http://schemas.openxmlformats.org/officeDocument/2006/relationships/image" Target="../media/image59.png"/><Relationship Id="rId10"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65.png"/><Relationship Id="rId5"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hyperlink" Target="http://drive.google.com/file/d/1nxDKQgxn61xWl6Q1je_EK1TLkHZzMn03/view" TargetMode="External"/><Relationship Id="rId5" Type="http://schemas.openxmlformats.org/officeDocument/2006/relationships/image" Target="../media/image6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20" Type="http://schemas.openxmlformats.org/officeDocument/2006/relationships/image" Target="../media/image10.png"/><Relationship Id="rId22" Type="http://schemas.openxmlformats.org/officeDocument/2006/relationships/image" Target="../media/image14.png"/><Relationship Id="rId21" Type="http://schemas.openxmlformats.org/officeDocument/2006/relationships/image" Target="../media/image17.png"/><Relationship Id="rId24" Type="http://schemas.openxmlformats.org/officeDocument/2006/relationships/image" Target="../media/image36.png"/><Relationship Id="rId23"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6.png"/><Relationship Id="rId26" Type="http://schemas.openxmlformats.org/officeDocument/2006/relationships/image" Target="../media/image42.png"/><Relationship Id="rId25"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22.png"/><Relationship Id="rId11" Type="http://schemas.openxmlformats.org/officeDocument/2006/relationships/image" Target="../media/image8.png"/><Relationship Id="rId10" Type="http://schemas.openxmlformats.org/officeDocument/2006/relationships/image" Target="../media/image24.png"/><Relationship Id="rId13" Type="http://schemas.openxmlformats.org/officeDocument/2006/relationships/image" Target="../media/image5.png"/><Relationship Id="rId12" Type="http://schemas.openxmlformats.org/officeDocument/2006/relationships/image" Target="../media/image4.png"/><Relationship Id="rId15" Type="http://schemas.openxmlformats.org/officeDocument/2006/relationships/image" Target="../media/image26.png"/><Relationship Id="rId14" Type="http://schemas.openxmlformats.org/officeDocument/2006/relationships/hyperlink" Target="http://email.js" TargetMode="External"/><Relationship Id="rId17" Type="http://schemas.openxmlformats.org/officeDocument/2006/relationships/image" Target="../media/image7.png"/><Relationship Id="rId16" Type="http://schemas.openxmlformats.org/officeDocument/2006/relationships/image" Target="../media/image11.png"/><Relationship Id="rId19" Type="http://schemas.openxmlformats.org/officeDocument/2006/relationships/image" Target="../media/image18.png"/><Relationship Id="rId18"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drive.google.com/file/d/1YwYGVkLbsDeLcYaWT37m_unZbmeV3tBj/view" TargetMode="External"/><Relationship Id="rId5"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0.png"/><Relationship Id="rId9" Type="http://schemas.openxmlformats.org/officeDocument/2006/relationships/image" Target="../media/image34.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30.png"/><Relationship Id="rId8"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6.jpg"/><Relationship Id="rId5" Type="http://schemas.openxmlformats.org/officeDocument/2006/relationships/image" Target="../media/image80.jpg"/><Relationship Id="rId6" Type="http://schemas.openxmlformats.org/officeDocument/2006/relationships/image" Target="../media/image7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grpSp>
        <p:nvGrpSpPr>
          <p:cNvPr id="54" name="Google Shape;54;p13"/>
          <p:cNvGrpSpPr/>
          <p:nvPr/>
        </p:nvGrpSpPr>
        <p:grpSpPr>
          <a:xfrm>
            <a:off x="-1282151" y="1323674"/>
            <a:ext cx="2091900" cy="2091900"/>
            <a:chOff x="-1282151" y="1323674"/>
            <a:chExt cx="2091900" cy="2091900"/>
          </a:xfrm>
        </p:grpSpPr>
        <p:sp>
          <p:nvSpPr>
            <p:cNvPr id="55" name="Google Shape;55;p1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6" name="Google Shape;56;p1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sp>
        <p:nvSpPr>
          <p:cNvPr id="57" name="Google Shape;57;p13"/>
          <p:cNvSpPr txBox="1"/>
          <p:nvPr/>
        </p:nvSpPr>
        <p:spPr>
          <a:xfrm>
            <a:off x="4425" y="103517"/>
            <a:ext cx="9188400" cy="5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000">
                <a:solidFill>
                  <a:srgbClr val="B7B7B7"/>
                </a:solidFill>
                <a:latin typeface="Sorts Mill Goudy"/>
                <a:ea typeface="Sorts Mill Goudy"/>
                <a:cs typeface="Sorts Mill Goudy"/>
                <a:sym typeface="Sorts Mill Goudy"/>
              </a:rPr>
              <a:t>Présentation d’une création</a:t>
            </a:r>
            <a:r>
              <a:rPr lang="fr" sz="2000">
                <a:solidFill>
                  <a:srgbClr val="B7B7B7"/>
                </a:solidFill>
                <a:latin typeface="Sorts Mill Goudy"/>
                <a:ea typeface="Sorts Mill Goudy"/>
                <a:cs typeface="Sorts Mill Goudy"/>
                <a:sym typeface="Sorts Mill Goudy"/>
              </a:rPr>
              <a:t> </a:t>
            </a:r>
            <a:r>
              <a:rPr lang="fr" sz="2000">
                <a:solidFill>
                  <a:srgbClr val="B7B7B7"/>
                </a:solidFill>
                <a:latin typeface="Sorts Mill Goudy"/>
                <a:ea typeface="Sorts Mill Goudy"/>
                <a:cs typeface="Sorts Mill Goudy"/>
                <a:sym typeface="Sorts Mill Goudy"/>
              </a:rPr>
              <a:t>d’application web &amp; mobile</a:t>
            </a:r>
            <a:endParaRPr sz="2000">
              <a:solidFill>
                <a:srgbClr val="B7B7B7"/>
              </a:solidFill>
              <a:latin typeface="Sorts Mill Goudy"/>
              <a:ea typeface="Sorts Mill Goudy"/>
              <a:cs typeface="Sorts Mill Goudy"/>
              <a:sym typeface="Sorts Mill Goudy"/>
            </a:endParaRPr>
          </a:p>
        </p:txBody>
      </p:sp>
      <p:grpSp>
        <p:nvGrpSpPr>
          <p:cNvPr id="58" name="Google Shape;58;p13"/>
          <p:cNvGrpSpPr/>
          <p:nvPr/>
        </p:nvGrpSpPr>
        <p:grpSpPr>
          <a:xfrm>
            <a:off x="8419899" y="-207226"/>
            <a:ext cx="2091900" cy="2091900"/>
            <a:chOff x="-1282151" y="1323674"/>
            <a:chExt cx="2091900" cy="2091900"/>
          </a:xfrm>
        </p:grpSpPr>
        <p:sp>
          <p:nvSpPr>
            <p:cNvPr id="59" name="Google Shape;59;p1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0" name="Google Shape;60;p1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1" name="Google Shape;61;p13"/>
          <p:cNvGrpSpPr/>
          <p:nvPr/>
        </p:nvGrpSpPr>
        <p:grpSpPr>
          <a:xfrm rot="1901110">
            <a:off x="8682253" y="4361747"/>
            <a:ext cx="1567179" cy="1567179"/>
            <a:chOff x="-1282151" y="1323674"/>
            <a:chExt cx="2091900" cy="2091900"/>
          </a:xfrm>
        </p:grpSpPr>
        <p:sp>
          <p:nvSpPr>
            <p:cNvPr id="62" name="Google Shape;62;p13"/>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63" name="Google Shape;63;p13"/>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64" name="Google Shape;64;p13"/>
          <p:cNvGrpSpPr/>
          <p:nvPr/>
        </p:nvGrpSpPr>
        <p:grpSpPr>
          <a:xfrm>
            <a:off x="292426" y="958261"/>
            <a:ext cx="517327" cy="517327"/>
            <a:chOff x="-1282151" y="1323674"/>
            <a:chExt cx="2091900" cy="2091900"/>
          </a:xfrm>
        </p:grpSpPr>
        <p:sp>
          <p:nvSpPr>
            <p:cNvPr id="65" name="Google Shape;65;p13"/>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66" name="Google Shape;66;p13"/>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67" name="Google Shape;67;p13"/>
          <p:cNvGrpSpPr/>
          <p:nvPr/>
        </p:nvGrpSpPr>
        <p:grpSpPr>
          <a:xfrm>
            <a:off x="-586198" y="149818"/>
            <a:ext cx="878598" cy="878598"/>
            <a:chOff x="-1282151" y="1323674"/>
            <a:chExt cx="2091900" cy="2091900"/>
          </a:xfrm>
        </p:grpSpPr>
        <p:sp>
          <p:nvSpPr>
            <p:cNvPr id="68" name="Google Shape;68;p13"/>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69" name="Google Shape;69;p13"/>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70" name="Google Shape;70;p13"/>
          <p:cNvSpPr txBox="1"/>
          <p:nvPr/>
        </p:nvSpPr>
        <p:spPr>
          <a:xfrm>
            <a:off x="15425" y="4761100"/>
            <a:ext cx="1996800" cy="37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100">
                <a:solidFill>
                  <a:srgbClr val="B7B7B7"/>
                </a:solidFill>
                <a:latin typeface="Work Sans Light"/>
                <a:ea typeface="Work Sans Light"/>
                <a:cs typeface="Work Sans Light"/>
                <a:sym typeface="Work Sans Light"/>
              </a:rPr>
              <a:t>Projet créer par </a:t>
            </a:r>
            <a:r>
              <a:rPr lang="fr" sz="1100">
                <a:solidFill>
                  <a:srgbClr val="B7B7B7"/>
                </a:solidFill>
                <a:latin typeface="Work Sans Light"/>
                <a:ea typeface="Work Sans Light"/>
                <a:cs typeface="Work Sans Light"/>
                <a:sym typeface="Work Sans Light"/>
              </a:rPr>
              <a:t>Fanny Saez</a:t>
            </a:r>
            <a:endParaRPr sz="1100">
              <a:solidFill>
                <a:srgbClr val="B7B7B7"/>
              </a:solidFill>
              <a:latin typeface="Work Sans Light"/>
              <a:ea typeface="Work Sans Light"/>
              <a:cs typeface="Work Sans Light"/>
              <a:sym typeface="Work Sans Light"/>
            </a:endParaRPr>
          </a:p>
        </p:txBody>
      </p:sp>
      <p:pic>
        <p:nvPicPr>
          <p:cNvPr id="71" name="Google Shape;71;p13" title="Logo.png"/>
          <p:cNvPicPr preferRelativeResize="0"/>
          <p:nvPr/>
        </p:nvPicPr>
        <p:blipFill>
          <a:blip r:embed="rId4">
            <a:alphaModFix/>
          </a:blip>
          <a:stretch>
            <a:fillRect/>
          </a:stretch>
        </p:blipFill>
        <p:spPr>
          <a:xfrm>
            <a:off x="7182650" y="4557850"/>
            <a:ext cx="1452425" cy="585650"/>
          </a:xfrm>
          <a:prstGeom prst="rect">
            <a:avLst/>
          </a:prstGeom>
          <a:noFill/>
          <a:ln>
            <a:noFill/>
          </a:ln>
        </p:spPr>
      </p:pic>
      <p:grpSp>
        <p:nvGrpSpPr>
          <p:cNvPr id="72" name="Google Shape;72;p13"/>
          <p:cNvGrpSpPr/>
          <p:nvPr/>
        </p:nvGrpSpPr>
        <p:grpSpPr>
          <a:xfrm>
            <a:off x="292414" y="854799"/>
            <a:ext cx="6192225" cy="3698633"/>
            <a:chOff x="1663362" y="960525"/>
            <a:chExt cx="5870521" cy="3506478"/>
          </a:xfrm>
        </p:grpSpPr>
        <p:pic>
          <p:nvPicPr>
            <p:cNvPr id="73" name="Google Shape;73;p13" title="Macbook-Air-alexia-energies.vercel.app.png"/>
            <p:cNvPicPr preferRelativeResize="0"/>
            <p:nvPr/>
          </p:nvPicPr>
          <p:blipFill>
            <a:blip r:embed="rId5">
              <a:alphaModFix/>
            </a:blip>
            <a:stretch>
              <a:fillRect/>
            </a:stretch>
          </p:blipFill>
          <p:spPr>
            <a:xfrm>
              <a:off x="1808688" y="960525"/>
              <a:ext cx="5612280" cy="3222474"/>
            </a:xfrm>
            <a:prstGeom prst="rect">
              <a:avLst/>
            </a:prstGeom>
            <a:noFill/>
            <a:ln>
              <a:noFill/>
            </a:ln>
            <a:effectLst>
              <a:outerShdw blurRad="75347" rotWithShape="0" algn="bl" dir="2160000" dist="50231">
                <a:schemeClr val="lt2">
                  <a:alpha val="20000"/>
                </a:schemeClr>
              </a:outerShdw>
            </a:effectLst>
          </p:spPr>
        </p:pic>
        <p:pic>
          <p:nvPicPr>
            <p:cNvPr id="74" name="Google Shape;74;p13" title="iPhone-13-PRO-MAX-alexia-energies.vercel.app (1).png"/>
            <p:cNvPicPr preferRelativeResize="0"/>
            <p:nvPr/>
          </p:nvPicPr>
          <p:blipFill>
            <a:blip r:embed="rId6">
              <a:alphaModFix/>
            </a:blip>
            <a:stretch>
              <a:fillRect/>
            </a:stretch>
          </p:blipFill>
          <p:spPr>
            <a:xfrm>
              <a:off x="1663362" y="2280342"/>
              <a:ext cx="1082808" cy="2186661"/>
            </a:xfrm>
            <a:prstGeom prst="rect">
              <a:avLst/>
            </a:prstGeom>
            <a:noFill/>
            <a:ln>
              <a:noFill/>
            </a:ln>
            <a:effectLst>
              <a:outerShdw blurRad="68103" rotWithShape="0" algn="bl" dir="2160000" dist="45402">
                <a:schemeClr val="lt2">
                  <a:alpha val="20000"/>
                </a:schemeClr>
              </a:outerShdw>
            </a:effectLst>
          </p:spPr>
        </p:pic>
        <p:pic>
          <p:nvPicPr>
            <p:cNvPr id="75" name="Google Shape;75;p13" title="iPad-Mini-alexia-energies.vercel.app.png"/>
            <p:cNvPicPr preferRelativeResize="0"/>
            <p:nvPr/>
          </p:nvPicPr>
          <p:blipFill>
            <a:blip r:embed="rId7">
              <a:alphaModFix/>
            </a:blip>
            <a:stretch>
              <a:fillRect/>
            </a:stretch>
          </p:blipFill>
          <p:spPr>
            <a:xfrm>
              <a:off x="6361144" y="2696425"/>
              <a:ext cx="1172739" cy="1770577"/>
            </a:xfrm>
            <a:prstGeom prst="rect">
              <a:avLst/>
            </a:prstGeom>
            <a:noFill/>
            <a:ln>
              <a:noFill/>
            </a:ln>
            <a:effectLst>
              <a:outerShdw blurRad="68103" rotWithShape="0" algn="bl" dir="2160000" dist="45402">
                <a:schemeClr val="lt2">
                  <a:alpha val="20000"/>
                </a:schemeClr>
              </a:outerShdw>
            </a:effectLst>
          </p:spPr>
        </p:pic>
      </p:grpSp>
      <p:pic>
        <p:nvPicPr>
          <p:cNvPr id="76" name="Google Shape;76;p13" title="qr-code (1).png"/>
          <p:cNvPicPr preferRelativeResize="0"/>
          <p:nvPr/>
        </p:nvPicPr>
        <p:blipFill>
          <a:blip r:embed="rId8">
            <a:alphaModFix/>
          </a:blip>
          <a:stretch>
            <a:fillRect/>
          </a:stretch>
        </p:blipFill>
        <p:spPr>
          <a:xfrm>
            <a:off x="7061351" y="2101499"/>
            <a:ext cx="1573725" cy="1573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grpSp>
        <p:nvGrpSpPr>
          <p:cNvPr id="292" name="Google Shape;292;p22"/>
          <p:cNvGrpSpPr/>
          <p:nvPr/>
        </p:nvGrpSpPr>
        <p:grpSpPr>
          <a:xfrm>
            <a:off x="-1282151" y="1323674"/>
            <a:ext cx="2091900" cy="2091900"/>
            <a:chOff x="-1282151" y="1323674"/>
            <a:chExt cx="2091900" cy="2091900"/>
          </a:xfrm>
        </p:grpSpPr>
        <p:sp>
          <p:nvSpPr>
            <p:cNvPr id="293" name="Google Shape;293;p2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94" name="Google Shape;294;p2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95" name="Google Shape;295;p22"/>
          <p:cNvGrpSpPr/>
          <p:nvPr/>
        </p:nvGrpSpPr>
        <p:grpSpPr>
          <a:xfrm>
            <a:off x="8419899" y="-207226"/>
            <a:ext cx="2091900" cy="2091900"/>
            <a:chOff x="-1282151" y="1323674"/>
            <a:chExt cx="2091900" cy="2091900"/>
          </a:xfrm>
        </p:grpSpPr>
        <p:sp>
          <p:nvSpPr>
            <p:cNvPr id="296" name="Google Shape;296;p2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97" name="Google Shape;297;p2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98" name="Google Shape;298;p22"/>
          <p:cNvGrpSpPr/>
          <p:nvPr/>
        </p:nvGrpSpPr>
        <p:grpSpPr>
          <a:xfrm rot="1901110">
            <a:off x="8682253" y="4361747"/>
            <a:ext cx="1567179" cy="1567179"/>
            <a:chOff x="-1282151" y="1323674"/>
            <a:chExt cx="2091900" cy="2091900"/>
          </a:xfrm>
        </p:grpSpPr>
        <p:sp>
          <p:nvSpPr>
            <p:cNvPr id="299" name="Google Shape;299;p22"/>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300" name="Google Shape;300;p22"/>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301" name="Google Shape;301;p22"/>
          <p:cNvGrpSpPr/>
          <p:nvPr/>
        </p:nvGrpSpPr>
        <p:grpSpPr>
          <a:xfrm>
            <a:off x="292426" y="958261"/>
            <a:ext cx="517327" cy="517327"/>
            <a:chOff x="-1282151" y="1323674"/>
            <a:chExt cx="2091900" cy="2091900"/>
          </a:xfrm>
        </p:grpSpPr>
        <p:sp>
          <p:nvSpPr>
            <p:cNvPr id="302" name="Google Shape;302;p22"/>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303" name="Google Shape;303;p22"/>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304" name="Google Shape;304;p22"/>
          <p:cNvGrpSpPr/>
          <p:nvPr/>
        </p:nvGrpSpPr>
        <p:grpSpPr>
          <a:xfrm>
            <a:off x="-586198" y="149818"/>
            <a:ext cx="878598" cy="878598"/>
            <a:chOff x="-1282151" y="1323674"/>
            <a:chExt cx="2091900" cy="2091900"/>
          </a:xfrm>
        </p:grpSpPr>
        <p:sp>
          <p:nvSpPr>
            <p:cNvPr id="305" name="Google Shape;305;p22"/>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306" name="Google Shape;306;p22"/>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307" name="Google Shape;307;p22"/>
          <p:cNvSpPr txBox="1"/>
          <p:nvPr>
            <p:ph idx="12" type="sldNum"/>
          </p:nvPr>
        </p:nvSpPr>
        <p:spPr>
          <a:xfrm>
            <a:off x="9832" y="470537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308" name="Google Shape;308;p22"/>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Diagramme de classe - UML</a:t>
            </a:r>
            <a:endParaRPr sz="2900">
              <a:solidFill>
                <a:srgbClr val="B7B7B7"/>
              </a:solidFill>
              <a:latin typeface="Work Sans Light"/>
              <a:ea typeface="Work Sans Light"/>
              <a:cs typeface="Work Sans Light"/>
              <a:sym typeface="Work Sans Light"/>
            </a:endParaRPr>
          </a:p>
        </p:txBody>
      </p:sp>
      <p:pic>
        <p:nvPicPr>
          <p:cNvPr id="309" name="Google Shape;309;p22" title="Instance_Diagramme Classe UML_.jpg"/>
          <p:cNvPicPr preferRelativeResize="0"/>
          <p:nvPr/>
        </p:nvPicPr>
        <p:blipFill>
          <a:blip r:embed="rId4">
            <a:alphaModFix/>
          </a:blip>
          <a:stretch>
            <a:fillRect/>
          </a:stretch>
        </p:blipFill>
        <p:spPr>
          <a:xfrm>
            <a:off x="0" y="1176487"/>
            <a:ext cx="9143997" cy="2790527"/>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grpSp>
        <p:nvGrpSpPr>
          <p:cNvPr id="314" name="Google Shape;314;p23"/>
          <p:cNvGrpSpPr/>
          <p:nvPr/>
        </p:nvGrpSpPr>
        <p:grpSpPr>
          <a:xfrm>
            <a:off x="-1282151" y="1323674"/>
            <a:ext cx="2091900" cy="2091900"/>
            <a:chOff x="-1282151" y="1323674"/>
            <a:chExt cx="2091900" cy="2091900"/>
          </a:xfrm>
        </p:grpSpPr>
        <p:sp>
          <p:nvSpPr>
            <p:cNvPr id="315" name="Google Shape;315;p2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16" name="Google Shape;316;p2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17" name="Google Shape;317;p23"/>
          <p:cNvGrpSpPr/>
          <p:nvPr/>
        </p:nvGrpSpPr>
        <p:grpSpPr>
          <a:xfrm>
            <a:off x="8419899" y="-207226"/>
            <a:ext cx="2091900" cy="2091900"/>
            <a:chOff x="-1282151" y="1323674"/>
            <a:chExt cx="2091900" cy="2091900"/>
          </a:xfrm>
        </p:grpSpPr>
        <p:sp>
          <p:nvSpPr>
            <p:cNvPr id="318" name="Google Shape;318;p2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19" name="Google Shape;319;p2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20" name="Google Shape;320;p23"/>
          <p:cNvGrpSpPr/>
          <p:nvPr/>
        </p:nvGrpSpPr>
        <p:grpSpPr>
          <a:xfrm rot="1901110">
            <a:off x="8682253" y="4361747"/>
            <a:ext cx="1567179" cy="1567179"/>
            <a:chOff x="-1282151" y="1323674"/>
            <a:chExt cx="2091900" cy="2091900"/>
          </a:xfrm>
        </p:grpSpPr>
        <p:sp>
          <p:nvSpPr>
            <p:cNvPr id="321" name="Google Shape;321;p23"/>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322" name="Google Shape;322;p23"/>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323" name="Google Shape;323;p23"/>
          <p:cNvGrpSpPr/>
          <p:nvPr/>
        </p:nvGrpSpPr>
        <p:grpSpPr>
          <a:xfrm>
            <a:off x="292426" y="958261"/>
            <a:ext cx="517327" cy="517327"/>
            <a:chOff x="-1282151" y="1323674"/>
            <a:chExt cx="2091900" cy="2091900"/>
          </a:xfrm>
        </p:grpSpPr>
        <p:sp>
          <p:nvSpPr>
            <p:cNvPr id="324" name="Google Shape;324;p23"/>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325" name="Google Shape;325;p23"/>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326" name="Google Shape;326;p23"/>
          <p:cNvGrpSpPr/>
          <p:nvPr/>
        </p:nvGrpSpPr>
        <p:grpSpPr>
          <a:xfrm>
            <a:off x="-586198" y="149818"/>
            <a:ext cx="878598" cy="878598"/>
            <a:chOff x="-1282151" y="1323674"/>
            <a:chExt cx="2091900" cy="2091900"/>
          </a:xfrm>
        </p:grpSpPr>
        <p:sp>
          <p:nvSpPr>
            <p:cNvPr id="327" name="Google Shape;327;p23"/>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328" name="Google Shape;328;p23"/>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329" name="Google Shape;329;p23"/>
          <p:cNvSpPr txBox="1"/>
          <p:nvPr>
            <p:ph idx="12" type="sldNum"/>
          </p:nvPr>
        </p:nvSpPr>
        <p:spPr>
          <a:xfrm>
            <a:off x="0" y="470537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330" name="Google Shape;330;p23"/>
          <p:cNvSpPr txBox="1"/>
          <p:nvPr/>
        </p:nvSpPr>
        <p:spPr>
          <a:xfrm>
            <a:off x="347410" y="78550"/>
            <a:ext cx="8218200" cy="6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400">
                <a:solidFill>
                  <a:srgbClr val="B7B7B7"/>
                </a:solidFill>
                <a:latin typeface="Work Sans Light"/>
                <a:ea typeface="Work Sans Light"/>
                <a:cs typeface="Work Sans Light"/>
                <a:sym typeface="Work Sans Light"/>
              </a:rPr>
              <a:t>Schéma</a:t>
            </a:r>
            <a:r>
              <a:rPr lang="fr" sz="2400">
                <a:solidFill>
                  <a:srgbClr val="B7B7B7"/>
                </a:solidFill>
                <a:latin typeface="Work Sans Light"/>
                <a:ea typeface="Work Sans Light"/>
                <a:cs typeface="Work Sans Light"/>
                <a:sym typeface="Work Sans Light"/>
              </a:rPr>
              <a:t> de base de données PhyMyAdmin</a:t>
            </a:r>
            <a:endParaRPr sz="2400">
              <a:solidFill>
                <a:srgbClr val="B7B7B7"/>
              </a:solidFill>
              <a:latin typeface="Work Sans Light"/>
              <a:ea typeface="Work Sans Light"/>
              <a:cs typeface="Work Sans Light"/>
              <a:sym typeface="Work Sans Light"/>
            </a:endParaRPr>
          </a:p>
        </p:txBody>
      </p:sp>
      <p:pic>
        <p:nvPicPr>
          <p:cNvPr id="331" name="Google Shape;331;p23" title="Capture d'écran 2025-09-26 142545.png"/>
          <p:cNvPicPr preferRelativeResize="0"/>
          <p:nvPr/>
        </p:nvPicPr>
        <p:blipFill rotWithShape="1">
          <a:blip r:embed="rId4">
            <a:alphaModFix/>
          </a:blip>
          <a:srcRect b="0" l="28423" r="0" t="0"/>
          <a:stretch/>
        </p:blipFill>
        <p:spPr>
          <a:xfrm>
            <a:off x="4167950" y="726888"/>
            <a:ext cx="4853624" cy="3948749"/>
          </a:xfrm>
          <a:prstGeom prst="rect">
            <a:avLst/>
          </a:prstGeom>
          <a:noFill/>
          <a:ln cap="flat" cmpd="sng" w="28575">
            <a:solidFill>
              <a:schemeClr val="accent5"/>
            </a:solidFill>
            <a:prstDash val="solid"/>
            <a:round/>
            <a:headEnd len="sm" w="sm" type="none"/>
            <a:tailEnd len="sm" w="sm" type="none"/>
          </a:ln>
        </p:spPr>
      </p:pic>
      <p:pic>
        <p:nvPicPr>
          <p:cNvPr id="332" name="Google Shape;332;p23" title="Capture d'écran 2025-09-26 150805.png"/>
          <p:cNvPicPr preferRelativeResize="0"/>
          <p:nvPr/>
        </p:nvPicPr>
        <p:blipFill>
          <a:blip r:embed="rId5">
            <a:alphaModFix/>
          </a:blip>
          <a:stretch>
            <a:fillRect/>
          </a:stretch>
        </p:blipFill>
        <p:spPr>
          <a:xfrm>
            <a:off x="292400" y="1028432"/>
            <a:ext cx="3647550" cy="3615826"/>
          </a:xfrm>
          <a:prstGeom prst="rect">
            <a:avLst/>
          </a:prstGeom>
          <a:noFill/>
          <a:ln cap="flat" cmpd="sng" w="28575">
            <a:solidFill>
              <a:schemeClr val="accent4"/>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grpSp>
        <p:nvGrpSpPr>
          <p:cNvPr id="337" name="Google Shape;337;p24"/>
          <p:cNvGrpSpPr/>
          <p:nvPr/>
        </p:nvGrpSpPr>
        <p:grpSpPr>
          <a:xfrm>
            <a:off x="-1282151" y="1323674"/>
            <a:ext cx="2091900" cy="2091900"/>
            <a:chOff x="-1282151" y="1323674"/>
            <a:chExt cx="2091900" cy="2091900"/>
          </a:xfrm>
        </p:grpSpPr>
        <p:sp>
          <p:nvSpPr>
            <p:cNvPr id="338" name="Google Shape;338;p2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39" name="Google Shape;339;p2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40" name="Google Shape;340;p24"/>
          <p:cNvGrpSpPr/>
          <p:nvPr/>
        </p:nvGrpSpPr>
        <p:grpSpPr>
          <a:xfrm>
            <a:off x="8419899" y="-207226"/>
            <a:ext cx="2091900" cy="2091900"/>
            <a:chOff x="-1282151" y="1323674"/>
            <a:chExt cx="2091900" cy="2091900"/>
          </a:xfrm>
        </p:grpSpPr>
        <p:sp>
          <p:nvSpPr>
            <p:cNvPr id="341" name="Google Shape;341;p2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42" name="Google Shape;342;p2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43" name="Google Shape;343;p24"/>
          <p:cNvGrpSpPr/>
          <p:nvPr/>
        </p:nvGrpSpPr>
        <p:grpSpPr>
          <a:xfrm rot="1901110">
            <a:off x="8682253" y="4361747"/>
            <a:ext cx="1567179" cy="1567179"/>
            <a:chOff x="-1282151" y="1323674"/>
            <a:chExt cx="2091900" cy="2091900"/>
          </a:xfrm>
        </p:grpSpPr>
        <p:sp>
          <p:nvSpPr>
            <p:cNvPr id="344" name="Google Shape;344;p24"/>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345" name="Google Shape;345;p24"/>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346" name="Google Shape;346;p24"/>
          <p:cNvGrpSpPr/>
          <p:nvPr/>
        </p:nvGrpSpPr>
        <p:grpSpPr>
          <a:xfrm>
            <a:off x="292426" y="958261"/>
            <a:ext cx="517327" cy="517327"/>
            <a:chOff x="-1282151" y="1323674"/>
            <a:chExt cx="2091900" cy="2091900"/>
          </a:xfrm>
        </p:grpSpPr>
        <p:sp>
          <p:nvSpPr>
            <p:cNvPr id="347" name="Google Shape;347;p24"/>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348" name="Google Shape;348;p24"/>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349" name="Google Shape;349;p24"/>
          <p:cNvGrpSpPr/>
          <p:nvPr/>
        </p:nvGrpSpPr>
        <p:grpSpPr>
          <a:xfrm>
            <a:off x="-586198" y="149818"/>
            <a:ext cx="878598" cy="878598"/>
            <a:chOff x="-1282151" y="1323674"/>
            <a:chExt cx="2091900" cy="2091900"/>
          </a:xfrm>
        </p:grpSpPr>
        <p:sp>
          <p:nvSpPr>
            <p:cNvPr id="350" name="Google Shape;350;p24"/>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351" name="Google Shape;351;p24"/>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352" name="Google Shape;352;p24"/>
          <p:cNvSpPr txBox="1"/>
          <p:nvPr>
            <p:ph idx="12" type="sldNum"/>
          </p:nvPr>
        </p:nvSpPr>
        <p:spPr>
          <a:xfrm>
            <a:off x="-298450" y="46628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grpSp>
        <p:nvGrpSpPr>
          <p:cNvPr id="353" name="Google Shape;353;p24"/>
          <p:cNvGrpSpPr/>
          <p:nvPr/>
        </p:nvGrpSpPr>
        <p:grpSpPr>
          <a:xfrm>
            <a:off x="119225" y="80547"/>
            <a:ext cx="4727500" cy="3121259"/>
            <a:chOff x="146101" y="1028398"/>
            <a:chExt cx="5659643" cy="3737140"/>
          </a:xfrm>
        </p:grpSpPr>
        <p:pic>
          <p:nvPicPr>
            <p:cNvPr id="354" name="Google Shape;354;p24" title="Capture d'écran 2025-10-03 085159.png"/>
            <p:cNvPicPr preferRelativeResize="0"/>
            <p:nvPr/>
          </p:nvPicPr>
          <p:blipFill>
            <a:blip r:embed="rId4">
              <a:alphaModFix/>
            </a:blip>
            <a:stretch>
              <a:fillRect/>
            </a:stretch>
          </p:blipFill>
          <p:spPr>
            <a:xfrm>
              <a:off x="146101" y="1028398"/>
              <a:ext cx="5659643" cy="3737140"/>
            </a:xfrm>
            <a:prstGeom prst="rect">
              <a:avLst/>
            </a:prstGeom>
            <a:noFill/>
            <a:ln cap="flat" cmpd="sng" w="31850">
              <a:solidFill>
                <a:schemeClr val="accent5"/>
              </a:solidFill>
              <a:prstDash val="solid"/>
              <a:round/>
              <a:headEnd len="sm" w="sm" type="none"/>
              <a:tailEnd len="sm" w="sm" type="none"/>
            </a:ln>
          </p:spPr>
        </p:pic>
        <p:sp>
          <p:nvSpPr>
            <p:cNvPr id="355" name="Google Shape;355;p24"/>
            <p:cNvSpPr/>
            <p:nvPr/>
          </p:nvSpPr>
          <p:spPr>
            <a:xfrm>
              <a:off x="5115454" y="1925791"/>
              <a:ext cx="474900" cy="186900"/>
            </a:xfrm>
            <a:prstGeom prst="rect">
              <a:avLst/>
            </a:prstGeom>
            <a:noFill/>
            <a:ln cap="flat" cmpd="sng" w="23875">
              <a:solidFill>
                <a:schemeClr val="accent5"/>
              </a:solidFill>
              <a:prstDash val="solid"/>
              <a:round/>
              <a:headEnd len="sm" w="sm" type="none"/>
              <a:tailEnd len="sm" w="sm" type="none"/>
            </a:ln>
          </p:spPr>
          <p:txBody>
            <a:bodyPr anchorCtr="0" anchor="ctr" bIns="76350" lIns="76350" spcFirstLastPara="1" rIns="76350" wrap="square" tIns="76350">
              <a:noAutofit/>
            </a:bodyPr>
            <a:lstStyle/>
            <a:p>
              <a:pPr indent="0" lvl="0" marL="0" rtl="0" algn="ctr">
                <a:spcBef>
                  <a:spcPts val="0"/>
                </a:spcBef>
                <a:spcAft>
                  <a:spcPts val="0"/>
                </a:spcAft>
                <a:buNone/>
              </a:pPr>
              <a:r>
                <a:t/>
              </a:r>
              <a:endParaRPr sz="1169"/>
            </a:p>
          </p:txBody>
        </p:sp>
      </p:grpSp>
      <p:grpSp>
        <p:nvGrpSpPr>
          <p:cNvPr id="356" name="Google Shape;356;p24"/>
          <p:cNvGrpSpPr/>
          <p:nvPr/>
        </p:nvGrpSpPr>
        <p:grpSpPr>
          <a:xfrm>
            <a:off x="4941975" y="1425856"/>
            <a:ext cx="3823734" cy="2699102"/>
            <a:chOff x="4788656" y="958250"/>
            <a:chExt cx="4146768" cy="2927125"/>
          </a:xfrm>
        </p:grpSpPr>
        <p:pic>
          <p:nvPicPr>
            <p:cNvPr id="357" name="Google Shape;357;p24" title="Capture d'écran 2025-10-03 085228.png"/>
            <p:cNvPicPr preferRelativeResize="0"/>
            <p:nvPr/>
          </p:nvPicPr>
          <p:blipFill>
            <a:blip r:embed="rId5">
              <a:alphaModFix/>
            </a:blip>
            <a:stretch>
              <a:fillRect/>
            </a:stretch>
          </p:blipFill>
          <p:spPr>
            <a:xfrm>
              <a:off x="4788656" y="958250"/>
              <a:ext cx="4146768" cy="2927125"/>
            </a:xfrm>
            <a:prstGeom prst="rect">
              <a:avLst/>
            </a:prstGeom>
            <a:noFill/>
            <a:ln cap="flat" cmpd="sng" w="35125">
              <a:solidFill>
                <a:schemeClr val="accent5"/>
              </a:solidFill>
              <a:prstDash val="solid"/>
              <a:round/>
              <a:headEnd len="sm" w="sm" type="none"/>
              <a:tailEnd len="sm" w="sm" type="none"/>
            </a:ln>
          </p:spPr>
        </p:pic>
        <p:sp>
          <p:nvSpPr>
            <p:cNvPr id="358" name="Google Shape;358;p24"/>
            <p:cNvSpPr/>
            <p:nvPr/>
          </p:nvSpPr>
          <p:spPr>
            <a:xfrm>
              <a:off x="8419900" y="1564950"/>
              <a:ext cx="422700" cy="186900"/>
            </a:xfrm>
            <a:prstGeom prst="rect">
              <a:avLst/>
            </a:prstGeom>
            <a:noFill/>
            <a:ln cap="flat" cmpd="sng" w="26350">
              <a:solidFill>
                <a:schemeClr val="accent5"/>
              </a:solidFill>
              <a:prstDash val="solid"/>
              <a:round/>
              <a:headEnd len="sm" w="sm" type="none"/>
              <a:tailEnd len="sm" w="sm" type="none"/>
            </a:ln>
          </p:spPr>
          <p:txBody>
            <a:bodyPr anchorCtr="0" anchor="ctr" bIns="84300" lIns="84300" spcFirstLastPara="1" rIns="84300" wrap="square" tIns="84300">
              <a:noAutofit/>
            </a:bodyPr>
            <a:lstStyle/>
            <a:p>
              <a:pPr indent="0" lvl="0" marL="0" rtl="0" algn="ctr">
                <a:spcBef>
                  <a:spcPts val="0"/>
                </a:spcBef>
                <a:spcAft>
                  <a:spcPts val="0"/>
                </a:spcAft>
                <a:buNone/>
              </a:pPr>
              <a:r>
                <a:t/>
              </a:r>
              <a:endParaRPr sz="1290"/>
            </a:p>
          </p:txBody>
        </p:sp>
      </p:grpSp>
      <p:sp>
        <p:nvSpPr>
          <p:cNvPr id="359" name="Google Shape;359;p24"/>
          <p:cNvSpPr txBox="1"/>
          <p:nvPr/>
        </p:nvSpPr>
        <p:spPr>
          <a:xfrm>
            <a:off x="4941975" y="88125"/>
            <a:ext cx="3702900" cy="51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GitHub | Plateforme</a:t>
            </a:r>
            <a:endParaRPr sz="2900">
              <a:solidFill>
                <a:srgbClr val="B7B7B7"/>
              </a:solidFill>
              <a:latin typeface="Work Sans Light"/>
              <a:ea typeface="Work Sans Light"/>
              <a:cs typeface="Work Sans Light"/>
              <a:sym typeface="Work Sans Light"/>
            </a:endParaRPr>
          </a:p>
        </p:txBody>
      </p:sp>
      <p:sp>
        <p:nvSpPr>
          <p:cNvPr id="360" name="Google Shape;360;p24"/>
          <p:cNvSpPr txBox="1"/>
          <p:nvPr/>
        </p:nvSpPr>
        <p:spPr>
          <a:xfrm>
            <a:off x="4846725" y="806175"/>
            <a:ext cx="3702900" cy="51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lt1"/>
                </a:solidFill>
                <a:latin typeface="Sorts Mill Goudy"/>
                <a:ea typeface="Sorts Mill Goudy"/>
                <a:cs typeface="Sorts Mill Goudy"/>
                <a:sym typeface="Sorts Mill Goudy"/>
              </a:rPr>
              <a:t>Base du projet dès le départ (3 mois) de travail</a:t>
            </a:r>
            <a:endParaRPr sz="1800">
              <a:solidFill>
                <a:schemeClr val="lt1"/>
              </a:solidFill>
              <a:latin typeface="Sorts Mill Goudy"/>
              <a:ea typeface="Sorts Mill Goudy"/>
              <a:cs typeface="Sorts Mill Goudy"/>
              <a:sym typeface="Sorts Mill Goudy"/>
            </a:endParaRPr>
          </a:p>
        </p:txBody>
      </p:sp>
      <p:pic>
        <p:nvPicPr>
          <p:cNvPr id="361" name="Google Shape;361;p24" title="Git.png"/>
          <p:cNvPicPr preferRelativeResize="0"/>
          <p:nvPr/>
        </p:nvPicPr>
        <p:blipFill>
          <a:blip r:embed="rId6">
            <a:alphaModFix/>
          </a:blip>
          <a:stretch>
            <a:fillRect/>
          </a:stretch>
        </p:blipFill>
        <p:spPr>
          <a:xfrm>
            <a:off x="545625" y="1791726"/>
            <a:ext cx="3306374" cy="2945341"/>
          </a:xfrm>
          <a:prstGeom prst="rect">
            <a:avLst/>
          </a:prstGeom>
          <a:noFill/>
          <a:ln cap="flat" cmpd="sng" w="28575">
            <a:solidFill>
              <a:schemeClr val="accent5"/>
            </a:solidFill>
            <a:prstDash val="solid"/>
            <a:round/>
            <a:headEnd len="sm" w="sm" type="none"/>
            <a:tailEnd len="sm" w="sm" type="none"/>
          </a:ln>
        </p:spPr>
      </p:pic>
      <p:sp>
        <p:nvSpPr>
          <p:cNvPr id="362" name="Google Shape;362;p24"/>
          <p:cNvSpPr txBox="1"/>
          <p:nvPr/>
        </p:nvSpPr>
        <p:spPr>
          <a:xfrm>
            <a:off x="4308450" y="4386650"/>
            <a:ext cx="3906000" cy="3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Git (versionning)</a:t>
            </a:r>
            <a:endParaRPr sz="2900">
              <a:solidFill>
                <a:srgbClr val="B7B7B7"/>
              </a:solidFill>
              <a:latin typeface="Work Sans Light"/>
              <a:ea typeface="Work Sans Light"/>
              <a:cs typeface="Work Sans Light"/>
              <a:sym typeface="Work Sans Light"/>
            </a:endParaRPr>
          </a:p>
        </p:txBody>
      </p:sp>
      <p:cxnSp>
        <p:nvCxnSpPr>
          <p:cNvPr id="363" name="Google Shape;363;p24"/>
          <p:cNvCxnSpPr/>
          <p:nvPr/>
        </p:nvCxnSpPr>
        <p:spPr>
          <a:xfrm rot="10800000">
            <a:off x="3971375" y="4423850"/>
            <a:ext cx="800700" cy="238800"/>
          </a:xfrm>
          <a:prstGeom prst="straightConnector1">
            <a:avLst/>
          </a:prstGeom>
          <a:noFill/>
          <a:ln cap="flat" cmpd="sng" w="28575">
            <a:solidFill>
              <a:schemeClr val="accent4"/>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grpSp>
        <p:nvGrpSpPr>
          <p:cNvPr id="368" name="Google Shape;368;p25"/>
          <p:cNvGrpSpPr/>
          <p:nvPr/>
        </p:nvGrpSpPr>
        <p:grpSpPr>
          <a:xfrm>
            <a:off x="-1282151" y="1323674"/>
            <a:ext cx="2091900" cy="2091900"/>
            <a:chOff x="-1282151" y="1323674"/>
            <a:chExt cx="2091900" cy="2091900"/>
          </a:xfrm>
        </p:grpSpPr>
        <p:sp>
          <p:nvSpPr>
            <p:cNvPr id="369" name="Google Shape;369;p2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70" name="Google Shape;370;p2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71" name="Google Shape;371;p25"/>
          <p:cNvGrpSpPr/>
          <p:nvPr/>
        </p:nvGrpSpPr>
        <p:grpSpPr>
          <a:xfrm>
            <a:off x="8419899" y="-207226"/>
            <a:ext cx="2091900" cy="2091900"/>
            <a:chOff x="-1282151" y="1323674"/>
            <a:chExt cx="2091900" cy="2091900"/>
          </a:xfrm>
        </p:grpSpPr>
        <p:sp>
          <p:nvSpPr>
            <p:cNvPr id="372" name="Google Shape;372;p2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73" name="Google Shape;373;p2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74" name="Google Shape;374;p25"/>
          <p:cNvGrpSpPr/>
          <p:nvPr/>
        </p:nvGrpSpPr>
        <p:grpSpPr>
          <a:xfrm rot="1901110">
            <a:off x="8682253" y="4361747"/>
            <a:ext cx="1567179" cy="1567179"/>
            <a:chOff x="-1282151" y="1323674"/>
            <a:chExt cx="2091900" cy="2091900"/>
          </a:xfrm>
        </p:grpSpPr>
        <p:sp>
          <p:nvSpPr>
            <p:cNvPr id="375" name="Google Shape;375;p25"/>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376" name="Google Shape;376;p25"/>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377" name="Google Shape;377;p25"/>
          <p:cNvGrpSpPr/>
          <p:nvPr/>
        </p:nvGrpSpPr>
        <p:grpSpPr>
          <a:xfrm>
            <a:off x="292426" y="958261"/>
            <a:ext cx="517327" cy="517327"/>
            <a:chOff x="-1282151" y="1323674"/>
            <a:chExt cx="2091900" cy="2091900"/>
          </a:xfrm>
        </p:grpSpPr>
        <p:sp>
          <p:nvSpPr>
            <p:cNvPr id="378" name="Google Shape;378;p25"/>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379" name="Google Shape;379;p25"/>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380" name="Google Shape;380;p25"/>
          <p:cNvGrpSpPr/>
          <p:nvPr/>
        </p:nvGrpSpPr>
        <p:grpSpPr>
          <a:xfrm>
            <a:off x="-586198" y="149818"/>
            <a:ext cx="878598" cy="878598"/>
            <a:chOff x="-1282151" y="1323674"/>
            <a:chExt cx="2091900" cy="2091900"/>
          </a:xfrm>
        </p:grpSpPr>
        <p:sp>
          <p:nvSpPr>
            <p:cNvPr id="381" name="Google Shape;381;p25"/>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382" name="Google Shape;382;p25"/>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383" name="Google Shape;383;p25"/>
          <p:cNvSpPr txBox="1"/>
          <p:nvPr>
            <p:ph idx="12" type="sldNum"/>
          </p:nvPr>
        </p:nvSpPr>
        <p:spPr>
          <a:xfrm>
            <a:off x="0" y="470537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384" name="Google Shape;384;p25"/>
          <p:cNvSpPr txBox="1"/>
          <p:nvPr/>
        </p:nvSpPr>
        <p:spPr>
          <a:xfrm>
            <a:off x="750775" y="245875"/>
            <a:ext cx="75411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Architecture MVVC avec Next.js</a:t>
            </a:r>
            <a:endParaRPr sz="2900">
              <a:solidFill>
                <a:srgbClr val="B7B7B7"/>
              </a:solidFill>
              <a:latin typeface="Work Sans Light"/>
              <a:ea typeface="Work Sans Light"/>
              <a:cs typeface="Work Sans Light"/>
              <a:sym typeface="Work Sans Light"/>
            </a:endParaRPr>
          </a:p>
        </p:txBody>
      </p:sp>
      <p:pic>
        <p:nvPicPr>
          <p:cNvPr id="385" name="Google Shape;385;p25" title="ChatGPT Image 1 oct. 2025, 11_54_28.png"/>
          <p:cNvPicPr preferRelativeResize="0"/>
          <p:nvPr/>
        </p:nvPicPr>
        <p:blipFill rotWithShape="1">
          <a:blip r:embed="rId4">
            <a:alphaModFix/>
          </a:blip>
          <a:srcRect b="10309" l="0" r="0" t="20777"/>
          <a:stretch/>
        </p:blipFill>
        <p:spPr>
          <a:xfrm>
            <a:off x="198775" y="835325"/>
            <a:ext cx="3634737" cy="3756998"/>
          </a:xfrm>
          <a:prstGeom prst="rect">
            <a:avLst/>
          </a:prstGeom>
          <a:noFill/>
          <a:ln>
            <a:noFill/>
          </a:ln>
        </p:spPr>
      </p:pic>
      <p:sp>
        <p:nvSpPr>
          <p:cNvPr id="386" name="Google Shape;386;p25"/>
          <p:cNvSpPr txBox="1"/>
          <p:nvPr/>
        </p:nvSpPr>
        <p:spPr>
          <a:xfrm>
            <a:off x="4037475" y="940338"/>
            <a:ext cx="4043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chemeClr val="lt1"/>
                </a:solidFill>
              </a:rPr>
              <a:t>👤 </a:t>
            </a:r>
            <a:r>
              <a:rPr b="1" lang="fr" sz="1100">
                <a:solidFill>
                  <a:schemeClr val="lt1"/>
                </a:solidFill>
              </a:rPr>
              <a:t>Utilisateur</a:t>
            </a:r>
            <a:r>
              <a:rPr lang="fr" sz="1100">
                <a:solidFill>
                  <a:schemeClr val="lt1"/>
                </a:solidFill>
              </a:rPr>
              <a:t> → utilise l’interface.</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View Layer</a:t>
            </a:r>
            <a:r>
              <a:rPr lang="fr" sz="1100">
                <a:solidFill>
                  <a:schemeClr val="lt1"/>
                </a:solidFill>
              </a:rPr>
              <a:t> → affiche les données.</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View Controller</a:t>
            </a:r>
            <a:r>
              <a:rPr lang="fr" sz="1100">
                <a:solidFill>
                  <a:schemeClr val="lt1"/>
                </a:solidFill>
              </a:rPr>
              <a:t> → gère la navigation.</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Controller</a:t>
            </a:r>
            <a:r>
              <a:rPr lang="fr" sz="1100">
                <a:solidFill>
                  <a:schemeClr val="lt1"/>
                </a:solidFill>
              </a:rPr>
              <a:t> → applique la logique métier.</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Model (Schéma prisma - ORM)</a:t>
            </a:r>
            <a:r>
              <a:rPr lang="fr" sz="1100">
                <a:solidFill>
                  <a:schemeClr val="lt1"/>
                </a:solidFill>
              </a:rPr>
              <a:t> → définit la structure et envoie les données.</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PostgreSQL</a:t>
            </a:r>
            <a:r>
              <a:rPr lang="fr" sz="1100">
                <a:solidFill>
                  <a:schemeClr val="lt1"/>
                </a:solidFill>
              </a:rPr>
              <a:t> → stocke les données.</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 </a:t>
            </a:r>
            <a:r>
              <a:rPr b="1" lang="fr" sz="1100">
                <a:solidFill>
                  <a:schemeClr val="lt1"/>
                </a:solidFill>
              </a:rPr>
              <a:t>Services externes</a:t>
            </a:r>
            <a:r>
              <a:rPr lang="fr" sz="1100">
                <a:solidFill>
                  <a:schemeClr val="lt1"/>
                </a:solidFill>
              </a:rPr>
              <a:t> → ajoutent images, mails, rendez-vous.</a:t>
            </a:r>
            <a:endParaRPr>
              <a:solidFill>
                <a:schemeClr val="lt1"/>
              </a:solidFill>
            </a:endParaRPr>
          </a:p>
        </p:txBody>
      </p:sp>
      <p:sp>
        <p:nvSpPr>
          <p:cNvPr id="387" name="Google Shape;387;p25"/>
          <p:cNvSpPr txBox="1"/>
          <p:nvPr/>
        </p:nvSpPr>
        <p:spPr>
          <a:xfrm>
            <a:off x="4037475" y="3713525"/>
            <a:ext cx="449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chemeClr val="lt1"/>
                </a:solidFill>
              </a:rPr>
              <a:t>MVVC = Model – View – View Controller – Controller</a:t>
            </a:r>
            <a:r>
              <a:rPr lang="fr" sz="1100">
                <a:solidFill>
                  <a:schemeClr val="lt1"/>
                </a:solidFill>
              </a:rPr>
              <a:t>.</a:t>
            </a:r>
            <a:endParaRPr sz="1100">
              <a:solidFill>
                <a:schemeClr val="lt1"/>
              </a:solidFill>
            </a:endParaRPr>
          </a:p>
          <a:p>
            <a:pPr indent="0" lvl="0" marL="0" rtl="0" algn="just">
              <a:spcBef>
                <a:spcPts val="0"/>
              </a:spcBef>
              <a:spcAft>
                <a:spcPts val="0"/>
              </a:spcAft>
              <a:buNone/>
            </a:pPr>
            <a:r>
              <a:rPr lang="fr" sz="1100">
                <a:solidFill>
                  <a:schemeClr val="lt1"/>
                </a:solidFill>
              </a:rPr>
              <a:t>C’est une architecture pensée pour Next.js, qui a besoin d’une couche spéciale (le </a:t>
            </a:r>
            <a:r>
              <a:rPr i="1" lang="fr" sz="1100">
                <a:solidFill>
                  <a:schemeClr val="lt1"/>
                </a:solidFill>
              </a:rPr>
              <a:t>View Controller</a:t>
            </a:r>
            <a:r>
              <a:rPr lang="fr" sz="1100">
                <a:solidFill>
                  <a:schemeClr val="lt1"/>
                </a:solidFill>
              </a:rPr>
              <a:t>) parce que son </a:t>
            </a:r>
            <a:r>
              <a:rPr b="1" lang="fr" sz="1100">
                <a:solidFill>
                  <a:schemeClr val="lt1"/>
                </a:solidFill>
              </a:rPr>
              <a:t>App Router</a:t>
            </a:r>
            <a:r>
              <a:rPr lang="fr" sz="1100">
                <a:solidFill>
                  <a:schemeClr val="lt1"/>
                </a:solidFill>
              </a:rPr>
              <a:t> et ses </a:t>
            </a:r>
            <a:r>
              <a:rPr b="1" lang="fr" sz="1100">
                <a:solidFill>
                  <a:schemeClr val="lt1"/>
                </a:solidFill>
              </a:rPr>
              <a:t>API intégrées</a:t>
            </a:r>
            <a:r>
              <a:rPr lang="fr" sz="1100">
                <a:solidFill>
                  <a:schemeClr val="lt1"/>
                </a:solidFill>
              </a:rPr>
              <a:t> jouent un rôle unique entre la Vue et le Controller.</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grpSp>
        <p:nvGrpSpPr>
          <p:cNvPr id="392" name="Google Shape;392;p26"/>
          <p:cNvGrpSpPr/>
          <p:nvPr/>
        </p:nvGrpSpPr>
        <p:grpSpPr>
          <a:xfrm>
            <a:off x="-1282151" y="1323674"/>
            <a:ext cx="2091900" cy="2091900"/>
            <a:chOff x="-1282151" y="1323674"/>
            <a:chExt cx="2091900" cy="2091900"/>
          </a:xfrm>
        </p:grpSpPr>
        <p:sp>
          <p:nvSpPr>
            <p:cNvPr id="393" name="Google Shape;393;p2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94" name="Google Shape;394;p2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95" name="Google Shape;395;p26"/>
          <p:cNvGrpSpPr/>
          <p:nvPr/>
        </p:nvGrpSpPr>
        <p:grpSpPr>
          <a:xfrm>
            <a:off x="8419899" y="-207226"/>
            <a:ext cx="2091900" cy="2091900"/>
            <a:chOff x="-1282151" y="1323674"/>
            <a:chExt cx="2091900" cy="2091900"/>
          </a:xfrm>
        </p:grpSpPr>
        <p:sp>
          <p:nvSpPr>
            <p:cNvPr id="396" name="Google Shape;396;p2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397" name="Google Shape;397;p2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398" name="Google Shape;398;p26"/>
          <p:cNvGrpSpPr/>
          <p:nvPr/>
        </p:nvGrpSpPr>
        <p:grpSpPr>
          <a:xfrm rot="1901110">
            <a:off x="8682253" y="4361747"/>
            <a:ext cx="1567179" cy="1567179"/>
            <a:chOff x="-1282151" y="1323674"/>
            <a:chExt cx="2091900" cy="2091900"/>
          </a:xfrm>
        </p:grpSpPr>
        <p:sp>
          <p:nvSpPr>
            <p:cNvPr id="399" name="Google Shape;399;p26"/>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400" name="Google Shape;400;p26"/>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401" name="Google Shape;401;p26"/>
          <p:cNvGrpSpPr/>
          <p:nvPr/>
        </p:nvGrpSpPr>
        <p:grpSpPr>
          <a:xfrm>
            <a:off x="292426" y="958261"/>
            <a:ext cx="517327" cy="517327"/>
            <a:chOff x="-1282151" y="1323674"/>
            <a:chExt cx="2091900" cy="2091900"/>
          </a:xfrm>
        </p:grpSpPr>
        <p:sp>
          <p:nvSpPr>
            <p:cNvPr id="402" name="Google Shape;402;p26"/>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403" name="Google Shape;403;p26"/>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404" name="Google Shape;404;p26"/>
          <p:cNvGrpSpPr/>
          <p:nvPr/>
        </p:nvGrpSpPr>
        <p:grpSpPr>
          <a:xfrm>
            <a:off x="-586198" y="149818"/>
            <a:ext cx="878598" cy="878598"/>
            <a:chOff x="-1282151" y="1323674"/>
            <a:chExt cx="2091900" cy="2091900"/>
          </a:xfrm>
        </p:grpSpPr>
        <p:sp>
          <p:nvSpPr>
            <p:cNvPr id="405" name="Google Shape;405;p26"/>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406" name="Google Shape;406;p26"/>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407" name="Google Shape;407;p26"/>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408" name="Google Shape;408;p26"/>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Front-end</a:t>
            </a:r>
            <a:endParaRPr sz="2900">
              <a:solidFill>
                <a:srgbClr val="B7B7B7"/>
              </a:solidFill>
              <a:latin typeface="Work Sans Light"/>
              <a:ea typeface="Work Sans Light"/>
              <a:cs typeface="Work Sans Light"/>
              <a:sym typeface="Work Sans Light"/>
            </a:endParaRPr>
          </a:p>
        </p:txBody>
      </p:sp>
      <p:pic>
        <p:nvPicPr>
          <p:cNvPr id="409" name="Google Shape;409;p26" title="front-end-import.png"/>
          <p:cNvPicPr preferRelativeResize="0"/>
          <p:nvPr/>
        </p:nvPicPr>
        <p:blipFill rotWithShape="1">
          <a:blip r:embed="rId4">
            <a:alphaModFix/>
          </a:blip>
          <a:srcRect b="0" l="0" r="7441" t="0"/>
          <a:stretch/>
        </p:blipFill>
        <p:spPr>
          <a:xfrm>
            <a:off x="987725" y="1162156"/>
            <a:ext cx="7432175" cy="1369525"/>
          </a:xfrm>
          <a:prstGeom prst="rect">
            <a:avLst/>
          </a:prstGeom>
          <a:noFill/>
          <a:ln>
            <a:noFill/>
          </a:ln>
        </p:spPr>
      </p:pic>
      <p:sp>
        <p:nvSpPr>
          <p:cNvPr id="410" name="Google Shape;410;p26"/>
          <p:cNvSpPr txBox="1"/>
          <p:nvPr/>
        </p:nvSpPr>
        <p:spPr>
          <a:xfrm>
            <a:off x="1295875" y="805407"/>
            <a:ext cx="69462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rPr b="1" lang="fr" sz="1300">
                <a:solidFill>
                  <a:schemeClr val="lt1"/>
                </a:solidFill>
              </a:rPr>
              <a:t>1. Importation des composants modulaire (réutilisables)</a:t>
            </a:r>
            <a:endParaRPr sz="2100">
              <a:solidFill>
                <a:schemeClr val="lt1"/>
              </a:solidFill>
            </a:endParaRPr>
          </a:p>
        </p:txBody>
      </p:sp>
      <p:sp>
        <p:nvSpPr>
          <p:cNvPr id="411" name="Google Shape;411;p26"/>
          <p:cNvSpPr txBox="1"/>
          <p:nvPr/>
        </p:nvSpPr>
        <p:spPr>
          <a:xfrm>
            <a:off x="1295875" y="2639150"/>
            <a:ext cx="3987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rPr b="1" lang="fr" sz="1300">
                <a:solidFill>
                  <a:schemeClr val="lt1"/>
                </a:solidFill>
              </a:rPr>
              <a:t>2. Structure du fichier</a:t>
            </a:r>
            <a:r>
              <a:rPr b="1" lang="fr" sz="1300">
                <a:solidFill>
                  <a:schemeClr val="accent4"/>
                </a:solidFill>
              </a:rPr>
              <a:t> </a:t>
            </a:r>
            <a:r>
              <a:rPr b="1" lang="fr" sz="1300" u="sng">
                <a:solidFill>
                  <a:schemeClr val="accent4"/>
                </a:solidFill>
                <a:hlinkClick r:id="rId5">
                  <a:extLst>
                    <a:ext uri="{A12FA001-AC4F-418D-AE19-62706E023703}">
                      <ahyp:hlinkClr val="tx"/>
                    </a:ext>
                  </a:extLst>
                </a:hlinkClick>
              </a:rPr>
              <a:t>page.js</a:t>
            </a:r>
            <a:r>
              <a:rPr b="1" lang="fr" sz="1300">
                <a:solidFill>
                  <a:schemeClr val="lt1"/>
                </a:solidFill>
              </a:rPr>
              <a:t> / App Router </a:t>
            </a:r>
            <a:endParaRPr sz="2100">
              <a:solidFill>
                <a:schemeClr val="lt1"/>
              </a:solidFill>
            </a:endParaRPr>
          </a:p>
        </p:txBody>
      </p:sp>
      <p:pic>
        <p:nvPicPr>
          <p:cNvPr id="412" name="Google Shape;412;p26" title="stucture modulaire de la page d'accueil.png"/>
          <p:cNvPicPr preferRelativeResize="0"/>
          <p:nvPr/>
        </p:nvPicPr>
        <p:blipFill>
          <a:blip r:embed="rId6">
            <a:alphaModFix/>
          </a:blip>
          <a:stretch>
            <a:fillRect/>
          </a:stretch>
        </p:blipFill>
        <p:spPr>
          <a:xfrm>
            <a:off x="5435867" y="2706975"/>
            <a:ext cx="2984033" cy="2281900"/>
          </a:xfrm>
          <a:prstGeom prst="rect">
            <a:avLst/>
          </a:prstGeom>
          <a:noFill/>
          <a:ln>
            <a:noFill/>
          </a:ln>
        </p:spPr>
      </p:pic>
      <p:sp>
        <p:nvSpPr>
          <p:cNvPr id="413" name="Google Shape;413;p26"/>
          <p:cNvSpPr txBox="1"/>
          <p:nvPr/>
        </p:nvSpPr>
        <p:spPr>
          <a:xfrm>
            <a:off x="151700" y="3076300"/>
            <a:ext cx="2241000" cy="184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fr" sz="1500">
                <a:solidFill>
                  <a:schemeClr val="lt1"/>
                </a:solidFill>
                <a:latin typeface="Sorts Mill Goudy"/>
                <a:ea typeface="Sorts Mill Goudy"/>
                <a:cs typeface="Sorts Mill Goudy"/>
                <a:sym typeface="Sorts Mill Goudy"/>
              </a:rPr>
              <a:t>L'App Router</a:t>
            </a:r>
            <a:r>
              <a:rPr lang="fr" sz="1500">
                <a:solidFill>
                  <a:schemeClr val="lt1"/>
                </a:solidFill>
                <a:latin typeface="Sorts Mill Goudy"/>
                <a:ea typeface="Sorts Mill Goudy"/>
                <a:cs typeface="Sorts Mill Goudy"/>
                <a:sym typeface="Sorts Mill Goudy"/>
              </a:rPr>
              <a:t> est la nouvelle architecture de Next.js (depuis la v13) basée sur les </a:t>
            </a:r>
            <a:r>
              <a:rPr b="1" lang="fr" sz="1500">
                <a:solidFill>
                  <a:schemeClr val="lt1"/>
                </a:solidFill>
                <a:latin typeface="Sorts Mill Goudy"/>
                <a:ea typeface="Sorts Mill Goudy"/>
                <a:cs typeface="Sorts Mill Goudy"/>
                <a:sym typeface="Sorts Mill Goudy"/>
              </a:rPr>
              <a:t>React</a:t>
            </a:r>
            <a:r>
              <a:rPr lang="fr" sz="1500">
                <a:solidFill>
                  <a:schemeClr val="lt1"/>
                </a:solidFill>
                <a:latin typeface="Sorts Mill Goudy"/>
                <a:ea typeface="Sorts Mill Goudy"/>
                <a:cs typeface="Sorts Mill Goudy"/>
                <a:sym typeface="Sorts Mill Goudy"/>
              </a:rPr>
              <a:t> </a:t>
            </a:r>
            <a:r>
              <a:rPr b="1" lang="fr" sz="1500">
                <a:solidFill>
                  <a:schemeClr val="lt1"/>
                </a:solidFill>
                <a:latin typeface="Sorts Mill Goudy"/>
                <a:ea typeface="Sorts Mill Goudy"/>
                <a:cs typeface="Sorts Mill Goudy"/>
                <a:sym typeface="Sorts Mill Goudy"/>
              </a:rPr>
              <a:t>Server Components</a:t>
            </a:r>
            <a:r>
              <a:rPr lang="fr" sz="1500">
                <a:solidFill>
                  <a:schemeClr val="lt1"/>
                </a:solidFill>
                <a:latin typeface="Sorts Mill Goudy"/>
                <a:ea typeface="Sorts Mill Goudy"/>
                <a:cs typeface="Sorts Mill Goudy"/>
                <a:sym typeface="Sorts Mill Goudy"/>
              </a:rPr>
              <a:t> et une structure de fichiers dans le dossier </a:t>
            </a:r>
            <a:r>
              <a:rPr b="1" lang="fr" sz="1500">
                <a:solidFill>
                  <a:schemeClr val="accent4"/>
                </a:solidFill>
                <a:latin typeface="Sorts Mill Goudy"/>
                <a:ea typeface="Sorts Mill Goudy"/>
                <a:cs typeface="Sorts Mill Goudy"/>
                <a:sym typeface="Sorts Mill Goudy"/>
              </a:rPr>
              <a:t>app/</a:t>
            </a:r>
            <a:r>
              <a:rPr lang="fr" sz="1500">
                <a:solidFill>
                  <a:schemeClr val="lt1"/>
                </a:solidFill>
                <a:latin typeface="Sorts Mill Goudy"/>
                <a:ea typeface="Sorts Mill Goudy"/>
                <a:cs typeface="Sorts Mill Goudy"/>
                <a:sym typeface="Sorts Mill Goudy"/>
              </a:rPr>
              <a:t>.</a:t>
            </a:r>
            <a:endParaRPr sz="1500">
              <a:solidFill>
                <a:schemeClr val="lt1"/>
              </a:solidFill>
              <a:latin typeface="Sorts Mill Goudy"/>
              <a:ea typeface="Sorts Mill Goudy"/>
              <a:cs typeface="Sorts Mill Goudy"/>
              <a:sym typeface="Sorts Mill Goudy"/>
            </a:endParaRPr>
          </a:p>
        </p:txBody>
      </p:sp>
      <p:cxnSp>
        <p:nvCxnSpPr>
          <p:cNvPr id="414" name="Google Shape;414;p26"/>
          <p:cNvCxnSpPr>
            <a:stCxn id="415" idx="3"/>
          </p:cNvCxnSpPr>
          <p:nvPr/>
        </p:nvCxnSpPr>
        <p:spPr>
          <a:xfrm flipH="1" rot="10800000">
            <a:off x="5076600" y="2910100"/>
            <a:ext cx="828000" cy="989700"/>
          </a:xfrm>
          <a:prstGeom prst="straightConnector1">
            <a:avLst/>
          </a:prstGeom>
          <a:noFill/>
          <a:ln cap="flat" cmpd="sng" w="38100">
            <a:solidFill>
              <a:schemeClr val="accent4"/>
            </a:solidFill>
            <a:prstDash val="solid"/>
            <a:round/>
            <a:headEnd len="med" w="med" type="none"/>
            <a:tailEnd len="med" w="med" type="triangle"/>
          </a:ln>
        </p:spPr>
      </p:cxnSp>
      <p:sp>
        <p:nvSpPr>
          <p:cNvPr id="415" name="Google Shape;415;p26"/>
          <p:cNvSpPr txBox="1"/>
          <p:nvPr/>
        </p:nvSpPr>
        <p:spPr>
          <a:xfrm>
            <a:off x="2503200" y="3062500"/>
            <a:ext cx="2573400" cy="16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chemeClr val="lt1"/>
                </a:solidFill>
                <a:latin typeface="Sorts Mill Goudy"/>
                <a:ea typeface="Sorts Mill Goudy"/>
                <a:cs typeface="Sorts Mill Goudy"/>
                <a:sym typeface="Sorts Mill Goudy"/>
              </a:rPr>
              <a:t>à </a:t>
            </a:r>
            <a:r>
              <a:rPr b="1" lang="fr" sz="1500">
                <a:solidFill>
                  <a:schemeClr val="lt1"/>
                </a:solidFill>
                <a:latin typeface="Sorts Mill Goudy"/>
                <a:ea typeface="Sorts Mill Goudy"/>
                <a:cs typeface="Sorts Mill Goudy"/>
                <a:sym typeface="Sorts Mill Goudy"/>
              </a:rPr>
              <a:t>réutiliser les composants</a:t>
            </a:r>
            <a:r>
              <a:rPr lang="fr" sz="1500">
                <a:solidFill>
                  <a:schemeClr val="lt1"/>
                </a:solidFill>
                <a:latin typeface="Sorts Mill Goudy"/>
                <a:ea typeface="Sorts Mill Goudy"/>
                <a:cs typeface="Sorts Mill Goudy"/>
                <a:sym typeface="Sorts Mill Goudy"/>
              </a:rPr>
              <a:t> et à </a:t>
            </a:r>
            <a:r>
              <a:rPr b="1" lang="fr" sz="1500">
                <a:solidFill>
                  <a:schemeClr val="lt1"/>
                </a:solidFill>
                <a:latin typeface="Sorts Mill Goudy"/>
                <a:ea typeface="Sorts Mill Goudy"/>
                <a:cs typeface="Sorts Mill Goudy"/>
                <a:sym typeface="Sorts Mill Goudy"/>
              </a:rPr>
              <a:t>améliorer les performances</a:t>
            </a:r>
            <a:r>
              <a:rPr lang="fr" sz="1500">
                <a:solidFill>
                  <a:schemeClr val="lt1"/>
                </a:solidFill>
                <a:latin typeface="Sorts Mill Goudy"/>
                <a:ea typeface="Sorts Mill Goudy"/>
                <a:cs typeface="Sorts Mill Goudy"/>
                <a:sym typeface="Sorts Mill Goudy"/>
              </a:rPr>
              <a:t> grâce au rendu côté serveur. Dans ce projet, il permet une </a:t>
            </a:r>
            <a:r>
              <a:rPr b="1" lang="fr" sz="1500">
                <a:solidFill>
                  <a:schemeClr val="lt1"/>
                </a:solidFill>
                <a:latin typeface="Sorts Mill Goudy"/>
                <a:ea typeface="Sorts Mill Goudy"/>
                <a:cs typeface="Sorts Mill Goudy"/>
                <a:sym typeface="Sorts Mill Goudy"/>
              </a:rPr>
              <a:t>navigation fluide</a:t>
            </a:r>
            <a:r>
              <a:rPr lang="fr" sz="1500">
                <a:solidFill>
                  <a:schemeClr val="lt1"/>
                </a:solidFill>
                <a:latin typeface="Sorts Mill Goudy"/>
                <a:ea typeface="Sorts Mill Goudy"/>
                <a:cs typeface="Sorts Mill Goudy"/>
                <a:sym typeface="Sorts Mill Goudy"/>
              </a:rPr>
              <a:t> et une </a:t>
            </a:r>
            <a:r>
              <a:rPr b="1" lang="fr" sz="1500">
                <a:solidFill>
                  <a:schemeClr val="lt1"/>
                </a:solidFill>
                <a:latin typeface="Sorts Mill Goudy"/>
                <a:ea typeface="Sorts Mill Goudy"/>
                <a:cs typeface="Sorts Mill Goudy"/>
                <a:sym typeface="Sorts Mill Goudy"/>
              </a:rPr>
              <a:t>organisation claire du code</a:t>
            </a:r>
            <a:r>
              <a:rPr lang="fr" sz="1500">
                <a:solidFill>
                  <a:schemeClr val="lt1"/>
                </a:solidFill>
                <a:latin typeface="Sorts Mill Goudy"/>
                <a:ea typeface="Sorts Mill Goudy"/>
                <a:cs typeface="Sorts Mill Goudy"/>
                <a:sym typeface="Sorts Mill Goudy"/>
              </a:rPr>
              <a:t>.</a:t>
            </a:r>
            <a:endParaRPr b="1" sz="1500">
              <a:solidFill>
                <a:schemeClr val="lt1"/>
              </a:solidFill>
              <a:latin typeface="Sorts Mill Goudy"/>
              <a:ea typeface="Sorts Mill Goudy"/>
              <a:cs typeface="Sorts Mill Goudy"/>
              <a:sym typeface="Sorts Mill Goud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grpSp>
        <p:nvGrpSpPr>
          <p:cNvPr id="420" name="Google Shape;420;p27"/>
          <p:cNvGrpSpPr/>
          <p:nvPr/>
        </p:nvGrpSpPr>
        <p:grpSpPr>
          <a:xfrm>
            <a:off x="-1282151" y="1323674"/>
            <a:ext cx="2091900" cy="2091900"/>
            <a:chOff x="-1282151" y="1323674"/>
            <a:chExt cx="2091900" cy="2091900"/>
          </a:xfrm>
        </p:grpSpPr>
        <p:sp>
          <p:nvSpPr>
            <p:cNvPr id="421" name="Google Shape;421;p2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22" name="Google Shape;422;p2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23" name="Google Shape;423;p27"/>
          <p:cNvGrpSpPr/>
          <p:nvPr/>
        </p:nvGrpSpPr>
        <p:grpSpPr>
          <a:xfrm>
            <a:off x="8419899" y="-207226"/>
            <a:ext cx="2091900" cy="2091900"/>
            <a:chOff x="-1282151" y="1323674"/>
            <a:chExt cx="2091900" cy="2091900"/>
          </a:xfrm>
        </p:grpSpPr>
        <p:sp>
          <p:nvSpPr>
            <p:cNvPr id="424" name="Google Shape;424;p2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25" name="Google Shape;425;p2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26" name="Google Shape;426;p27"/>
          <p:cNvGrpSpPr/>
          <p:nvPr/>
        </p:nvGrpSpPr>
        <p:grpSpPr>
          <a:xfrm rot="1901110">
            <a:off x="8682253" y="4361747"/>
            <a:ext cx="1567179" cy="1567179"/>
            <a:chOff x="-1282151" y="1323674"/>
            <a:chExt cx="2091900" cy="2091900"/>
          </a:xfrm>
        </p:grpSpPr>
        <p:sp>
          <p:nvSpPr>
            <p:cNvPr id="427" name="Google Shape;427;p27"/>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428" name="Google Shape;428;p27"/>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429" name="Google Shape;429;p27"/>
          <p:cNvGrpSpPr/>
          <p:nvPr/>
        </p:nvGrpSpPr>
        <p:grpSpPr>
          <a:xfrm>
            <a:off x="292426" y="958261"/>
            <a:ext cx="517327" cy="517327"/>
            <a:chOff x="-1282151" y="1323674"/>
            <a:chExt cx="2091900" cy="2091900"/>
          </a:xfrm>
        </p:grpSpPr>
        <p:sp>
          <p:nvSpPr>
            <p:cNvPr id="430" name="Google Shape;430;p27"/>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431" name="Google Shape;431;p27"/>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432" name="Google Shape;432;p27"/>
          <p:cNvGrpSpPr/>
          <p:nvPr/>
        </p:nvGrpSpPr>
        <p:grpSpPr>
          <a:xfrm>
            <a:off x="-586198" y="149818"/>
            <a:ext cx="878598" cy="878598"/>
            <a:chOff x="-1282151" y="1323674"/>
            <a:chExt cx="2091900" cy="2091900"/>
          </a:xfrm>
        </p:grpSpPr>
        <p:sp>
          <p:nvSpPr>
            <p:cNvPr id="433" name="Google Shape;433;p27"/>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434" name="Google Shape;434;p27"/>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435" name="Google Shape;435;p27"/>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436" name="Google Shape;436;p27"/>
          <p:cNvSpPr txBox="1"/>
          <p:nvPr/>
        </p:nvSpPr>
        <p:spPr>
          <a:xfrm>
            <a:off x="74950" y="245875"/>
            <a:ext cx="48519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Composants réutilisables</a:t>
            </a:r>
            <a:endParaRPr sz="2900">
              <a:solidFill>
                <a:srgbClr val="B7B7B7"/>
              </a:solidFill>
              <a:latin typeface="Work Sans Light"/>
              <a:ea typeface="Work Sans Light"/>
              <a:cs typeface="Work Sans Light"/>
              <a:sym typeface="Work Sans Light"/>
            </a:endParaRPr>
          </a:p>
        </p:txBody>
      </p:sp>
      <p:sp>
        <p:nvSpPr>
          <p:cNvPr id="437" name="Google Shape;437;p27"/>
          <p:cNvSpPr txBox="1"/>
          <p:nvPr/>
        </p:nvSpPr>
        <p:spPr>
          <a:xfrm>
            <a:off x="792975" y="783800"/>
            <a:ext cx="4325700" cy="69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1300">
                <a:solidFill>
                  <a:schemeClr val="lt1"/>
                </a:solidFill>
              </a:rPr>
              <a:t>3</a:t>
            </a:r>
            <a:r>
              <a:rPr b="1" lang="fr" sz="1300">
                <a:solidFill>
                  <a:schemeClr val="lt1"/>
                </a:solidFill>
              </a:rPr>
              <a:t>. Structure du </a:t>
            </a:r>
            <a:r>
              <a:rPr b="1" lang="fr" sz="1300" u="sng">
                <a:solidFill>
                  <a:schemeClr val="lt1"/>
                </a:solidFill>
              </a:rPr>
              <a:t>composant réutilis</a:t>
            </a:r>
            <a:r>
              <a:rPr b="1" lang="fr" sz="1300" u="sng">
                <a:solidFill>
                  <a:schemeClr val="lt1"/>
                </a:solidFill>
              </a:rPr>
              <a:t>able</a:t>
            </a:r>
            <a:endParaRPr b="1" sz="1300" u="sng">
              <a:solidFill>
                <a:schemeClr val="lt1"/>
              </a:solidFill>
            </a:endParaRPr>
          </a:p>
          <a:p>
            <a:pPr indent="0" lvl="0" marL="0" rtl="0" algn="l">
              <a:lnSpc>
                <a:spcPct val="115000"/>
              </a:lnSpc>
              <a:spcBef>
                <a:spcPts val="600"/>
              </a:spcBef>
              <a:spcAft>
                <a:spcPts val="600"/>
              </a:spcAft>
              <a:buNone/>
            </a:pPr>
            <a:r>
              <a:rPr b="1" lang="fr" sz="1300">
                <a:solidFill>
                  <a:schemeClr val="lt1"/>
                </a:solidFill>
              </a:rPr>
              <a:t>avec des props </a:t>
            </a:r>
            <a:r>
              <a:rPr b="1" lang="fr" sz="1300" u="sng">
                <a:solidFill>
                  <a:schemeClr val="accent1"/>
                </a:solidFill>
              </a:rPr>
              <a:t>button.jsx </a:t>
            </a:r>
            <a:r>
              <a:rPr lang="fr" sz="1300">
                <a:solidFill>
                  <a:schemeClr val="lt1"/>
                </a:solidFill>
              </a:rPr>
              <a:t>et le</a:t>
            </a:r>
            <a:r>
              <a:rPr b="1" lang="fr" sz="1300" u="sng">
                <a:solidFill>
                  <a:schemeClr val="accent1"/>
                </a:solidFill>
              </a:rPr>
              <a:t> style.module.css</a:t>
            </a:r>
            <a:endParaRPr sz="2100" u="sng">
              <a:solidFill>
                <a:schemeClr val="accent1"/>
              </a:solidFill>
            </a:endParaRPr>
          </a:p>
        </p:txBody>
      </p:sp>
      <p:pic>
        <p:nvPicPr>
          <p:cNvPr id="438" name="Google Shape;438;p27" title="Capture d'écran 2025-09-26 100731.png"/>
          <p:cNvPicPr preferRelativeResize="0"/>
          <p:nvPr/>
        </p:nvPicPr>
        <p:blipFill>
          <a:blip r:embed="rId4">
            <a:alphaModFix/>
          </a:blip>
          <a:stretch>
            <a:fillRect/>
          </a:stretch>
        </p:blipFill>
        <p:spPr>
          <a:xfrm>
            <a:off x="426075" y="1611750"/>
            <a:ext cx="4081650" cy="3181600"/>
          </a:xfrm>
          <a:prstGeom prst="rect">
            <a:avLst/>
          </a:prstGeom>
          <a:noFill/>
          <a:ln>
            <a:noFill/>
          </a:ln>
        </p:spPr>
      </p:pic>
      <p:pic>
        <p:nvPicPr>
          <p:cNvPr id="439" name="Google Shape;439;p27" title="Capture d'écran 2025-09-26 101324.png"/>
          <p:cNvPicPr preferRelativeResize="0"/>
          <p:nvPr/>
        </p:nvPicPr>
        <p:blipFill>
          <a:blip r:embed="rId5">
            <a:alphaModFix/>
          </a:blip>
          <a:stretch>
            <a:fillRect/>
          </a:stretch>
        </p:blipFill>
        <p:spPr>
          <a:xfrm>
            <a:off x="4772700" y="295050"/>
            <a:ext cx="4253325" cy="2805973"/>
          </a:xfrm>
          <a:prstGeom prst="rect">
            <a:avLst/>
          </a:prstGeom>
          <a:noFill/>
          <a:ln>
            <a:noFill/>
          </a:ln>
        </p:spPr>
      </p:pic>
      <p:sp>
        <p:nvSpPr>
          <p:cNvPr id="440" name="Google Shape;440;p27"/>
          <p:cNvSpPr txBox="1"/>
          <p:nvPr/>
        </p:nvSpPr>
        <p:spPr>
          <a:xfrm>
            <a:off x="5142550" y="3179100"/>
            <a:ext cx="3254400" cy="5175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fr">
                <a:solidFill>
                  <a:schemeClr val="lt1"/>
                </a:solidFill>
                <a:latin typeface="Sorts Mill Goudy"/>
                <a:ea typeface="Sorts Mill Goudy"/>
                <a:cs typeface="Sorts Mill Goudy"/>
                <a:sym typeface="Sorts Mill Goudy"/>
              </a:rPr>
              <a:t>Système de stylisation modulaire </a:t>
            </a:r>
            <a:r>
              <a:rPr lang="fr">
                <a:solidFill>
                  <a:schemeClr val="lt1"/>
                </a:solidFill>
                <a:latin typeface="Sorts Mill Goudy"/>
                <a:ea typeface="Sorts Mill Goudy"/>
                <a:cs typeface="Sorts Mill Goudy"/>
                <a:sym typeface="Sorts Mill Goudy"/>
              </a:rPr>
              <a:t>(code CSS maintenable)</a:t>
            </a:r>
            <a:endParaRPr sz="1800">
              <a:solidFill>
                <a:schemeClr val="lt1"/>
              </a:solidFill>
              <a:latin typeface="Sorts Mill Goudy"/>
              <a:ea typeface="Sorts Mill Goudy"/>
              <a:cs typeface="Sorts Mill Goudy"/>
              <a:sym typeface="Sorts Mill Goudy"/>
            </a:endParaRPr>
          </a:p>
        </p:txBody>
      </p:sp>
      <p:sp>
        <p:nvSpPr>
          <p:cNvPr id="441" name="Google Shape;441;p27"/>
          <p:cNvSpPr txBox="1"/>
          <p:nvPr/>
        </p:nvSpPr>
        <p:spPr>
          <a:xfrm>
            <a:off x="5074475" y="3774675"/>
            <a:ext cx="3792600" cy="1149000"/>
          </a:xfrm>
          <a:prstGeom prst="rect">
            <a:avLst/>
          </a:prstGeom>
          <a:solidFill>
            <a:schemeClr val="accent5"/>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a:solidFill>
                  <a:schemeClr val="lt1"/>
                </a:solidFill>
                <a:latin typeface="Sorts Mill Goudy"/>
                <a:ea typeface="Sorts Mill Goudy"/>
                <a:cs typeface="Sorts Mill Goudy"/>
                <a:sym typeface="Sorts Mill Goudy"/>
              </a:rPr>
              <a:t>Props</a:t>
            </a:r>
            <a:r>
              <a:rPr lang="fr">
                <a:solidFill>
                  <a:schemeClr val="lt1"/>
                </a:solidFill>
                <a:latin typeface="Sorts Mill Goudy"/>
                <a:ea typeface="Sorts Mill Goudy"/>
                <a:cs typeface="Sorts Mill Goudy"/>
                <a:sym typeface="Sorts Mill Goudy"/>
              </a:rPr>
              <a:t> = paramètres passés à un composant React </a:t>
            </a:r>
            <a:endParaRPr>
              <a:solidFill>
                <a:schemeClr val="lt1"/>
              </a:solidFill>
              <a:latin typeface="Sorts Mill Goudy"/>
              <a:ea typeface="Sorts Mill Goudy"/>
              <a:cs typeface="Sorts Mill Goudy"/>
              <a:sym typeface="Sorts Mill Goudy"/>
            </a:endParaRPr>
          </a:p>
          <a:p>
            <a:pPr indent="0" lvl="0" marL="0" rtl="0" algn="l">
              <a:spcBef>
                <a:spcPts val="0"/>
              </a:spcBef>
              <a:spcAft>
                <a:spcPts val="0"/>
              </a:spcAft>
              <a:buNone/>
            </a:pPr>
            <a:r>
              <a:rPr lang="fr">
                <a:solidFill>
                  <a:schemeClr val="lt1"/>
                </a:solidFill>
                <a:latin typeface="Sorts Mill Goudy"/>
                <a:ea typeface="Sorts Mill Goudy"/>
                <a:cs typeface="Sorts Mill Goudy"/>
                <a:sym typeface="Sorts Mill Goudy"/>
              </a:rPr>
              <a:t>Elles le rendent </a:t>
            </a:r>
            <a:r>
              <a:rPr b="1" lang="fr">
                <a:solidFill>
                  <a:schemeClr val="lt1"/>
                </a:solidFill>
                <a:latin typeface="Sorts Mill Goudy"/>
                <a:ea typeface="Sorts Mill Goudy"/>
                <a:cs typeface="Sorts Mill Goudy"/>
                <a:sym typeface="Sorts Mill Goudy"/>
              </a:rPr>
              <a:t>flexible</a:t>
            </a:r>
            <a:r>
              <a:rPr lang="fr">
                <a:solidFill>
                  <a:schemeClr val="lt1"/>
                </a:solidFill>
                <a:latin typeface="Sorts Mill Goudy"/>
                <a:ea typeface="Sorts Mill Goudy"/>
                <a:cs typeface="Sorts Mill Goudy"/>
                <a:sym typeface="Sorts Mill Goudy"/>
              </a:rPr>
              <a:t> et </a:t>
            </a:r>
            <a:r>
              <a:rPr b="1" lang="fr">
                <a:solidFill>
                  <a:schemeClr val="lt1"/>
                </a:solidFill>
                <a:latin typeface="Sorts Mill Goudy"/>
                <a:ea typeface="Sorts Mill Goudy"/>
                <a:cs typeface="Sorts Mill Goudy"/>
                <a:sym typeface="Sorts Mill Goudy"/>
              </a:rPr>
              <a:t>réutilisable</a:t>
            </a:r>
            <a:r>
              <a:rPr lang="fr">
                <a:solidFill>
                  <a:schemeClr val="lt1"/>
                </a:solidFill>
                <a:latin typeface="Sorts Mill Goudy"/>
                <a:ea typeface="Sorts Mill Goudy"/>
                <a:cs typeface="Sorts Mill Goudy"/>
                <a:sym typeface="Sorts Mill Goudy"/>
              </a:rPr>
              <a:t> (apparence ou comportement modifiable sans réécrire le code).</a:t>
            </a:r>
            <a:endParaRPr>
              <a:solidFill>
                <a:schemeClr val="lt1"/>
              </a:solidFill>
              <a:latin typeface="Sorts Mill Goudy"/>
              <a:ea typeface="Sorts Mill Goudy"/>
              <a:cs typeface="Sorts Mill Goudy"/>
              <a:sym typeface="Sorts Mill Goud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grpSp>
        <p:nvGrpSpPr>
          <p:cNvPr id="446" name="Google Shape;446;p28"/>
          <p:cNvGrpSpPr/>
          <p:nvPr/>
        </p:nvGrpSpPr>
        <p:grpSpPr>
          <a:xfrm>
            <a:off x="-1282151" y="1323674"/>
            <a:ext cx="2091900" cy="2091900"/>
            <a:chOff x="-1282151" y="1323674"/>
            <a:chExt cx="2091900" cy="2091900"/>
          </a:xfrm>
        </p:grpSpPr>
        <p:sp>
          <p:nvSpPr>
            <p:cNvPr id="447" name="Google Shape;447;p2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48" name="Google Shape;448;p2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49" name="Google Shape;449;p28"/>
          <p:cNvGrpSpPr/>
          <p:nvPr/>
        </p:nvGrpSpPr>
        <p:grpSpPr>
          <a:xfrm>
            <a:off x="8419899" y="-207226"/>
            <a:ext cx="2091900" cy="2091900"/>
            <a:chOff x="-1282151" y="1323674"/>
            <a:chExt cx="2091900" cy="2091900"/>
          </a:xfrm>
        </p:grpSpPr>
        <p:sp>
          <p:nvSpPr>
            <p:cNvPr id="450" name="Google Shape;450;p2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51" name="Google Shape;451;p2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52" name="Google Shape;452;p28"/>
          <p:cNvGrpSpPr/>
          <p:nvPr/>
        </p:nvGrpSpPr>
        <p:grpSpPr>
          <a:xfrm rot="1901110">
            <a:off x="8682253" y="4361747"/>
            <a:ext cx="1567179" cy="1567179"/>
            <a:chOff x="-1282151" y="1323674"/>
            <a:chExt cx="2091900" cy="2091900"/>
          </a:xfrm>
        </p:grpSpPr>
        <p:sp>
          <p:nvSpPr>
            <p:cNvPr id="453" name="Google Shape;453;p28"/>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454" name="Google Shape;454;p28"/>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455" name="Google Shape;455;p28"/>
          <p:cNvGrpSpPr/>
          <p:nvPr/>
        </p:nvGrpSpPr>
        <p:grpSpPr>
          <a:xfrm>
            <a:off x="292426" y="958261"/>
            <a:ext cx="517327" cy="517327"/>
            <a:chOff x="-1282151" y="1323674"/>
            <a:chExt cx="2091900" cy="2091900"/>
          </a:xfrm>
        </p:grpSpPr>
        <p:sp>
          <p:nvSpPr>
            <p:cNvPr id="456" name="Google Shape;456;p28"/>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457" name="Google Shape;457;p28"/>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458" name="Google Shape;458;p28"/>
          <p:cNvGrpSpPr/>
          <p:nvPr/>
        </p:nvGrpSpPr>
        <p:grpSpPr>
          <a:xfrm>
            <a:off x="-586198" y="149818"/>
            <a:ext cx="878598" cy="878598"/>
            <a:chOff x="-1282151" y="1323674"/>
            <a:chExt cx="2091900" cy="2091900"/>
          </a:xfrm>
        </p:grpSpPr>
        <p:sp>
          <p:nvSpPr>
            <p:cNvPr id="459" name="Google Shape;459;p28"/>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460" name="Google Shape;460;p28"/>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461" name="Google Shape;461;p28"/>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462" name="Google Shape;462;p28"/>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Page d’accueil</a:t>
            </a:r>
            <a:endParaRPr sz="2900">
              <a:solidFill>
                <a:srgbClr val="B7B7B7"/>
              </a:solidFill>
              <a:latin typeface="Work Sans Light"/>
              <a:ea typeface="Work Sans Light"/>
              <a:cs typeface="Work Sans Light"/>
              <a:sym typeface="Work Sans Light"/>
            </a:endParaRPr>
          </a:p>
        </p:txBody>
      </p:sp>
      <p:pic>
        <p:nvPicPr>
          <p:cNvPr id="463" name="Google Shape;463;p28" title="Capture d'écran 2025-09-26 102731.png"/>
          <p:cNvPicPr preferRelativeResize="0"/>
          <p:nvPr/>
        </p:nvPicPr>
        <p:blipFill>
          <a:blip r:embed="rId4">
            <a:alphaModFix/>
          </a:blip>
          <a:stretch>
            <a:fillRect/>
          </a:stretch>
        </p:blipFill>
        <p:spPr>
          <a:xfrm>
            <a:off x="224925" y="874686"/>
            <a:ext cx="4392999" cy="3679639"/>
          </a:xfrm>
          <a:prstGeom prst="rect">
            <a:avLst/>
          </a:prstGeom>
          <a:noFill/>
          <a:ln cap="flat" cmpd="sng" w="38100">
            <a:solidFill>
              <a:srgbClr val="FED1A7"/>
            </a:solidFill>
            <a:prstDash val="solid"/>
            <a:round/>
            <a:headEnd len="sm" w="sm" type="none"/>
            <a:tailEnd len="sm" w="sm" type="none"/>
          </a:ln>
        </p:spPr>
      </p:pic>
      <p:pic>
        <p:nvPicPr>
          <p:cNvPr id="464" name="Google Shape;464;p28" title="Capture d'écran 2025-09-26 103118.png"/>
          <p:cNvPicPr preferRelativeResize="0"/>
          <p:nvPr/>
        </p:nvPicPr>
        <p:blipFill rotWithShape="1">
          <a:blip r:embed="rId5">
            <a:alphaModFix/>
          </a:blip>
          <a:srcRect b="0" l="0" r="31577" t="0"/>
          <a:stretch/>
        </p:blipFill>
        <p:spPr>
          <a:xfrm>
            <a:off x="1401900" y="3683400"/>
            <a:ext cx="2364476" cy="1287925"/>
          </a:xfrm>
          <a:prstGeom prst="rect">
            <a:avLst/>
          </a:prstGeom>
          <a:noFill/>
          <a:ln cap="flat" cmpd="sng" w="19050">
            <a:solidFill>
              <a:schemeClr val="dk1"/>
            </a:solidFill>
            <a:prstDash val="solid"/>
            <a:round/>
            <a:headEnd len="sm" w="sm" type="none"/>
            <a:tailEnd len="sm" w="sm" type="none"/>
          </a:ln>
        </p:spPr>
      </p:pic>
      <p:pic>
        <p:nvPicPr>
          <p:cNvPr id="465" name="Google Shape;465;p28" title="Capture d'écran 2025-09-26 130635.png"/>
          <p:cNvPicPr preferRelativeResize="0"/>
          <p:nvPr/>
        </p:nvPicPr>
        <p:blipFill>
          <a:blip r:embed="rId6">
            <a:alphaModFix/>
          </a:blip>
          <a:stretch>
            <a:fillRect/>
          </a:stretch>
        </p:blipFill>
        <p:spPr>
          <a:xfrm>
            <a:off x="4714750" y="874675"/>
            <a:ext cx="4269926" cy="3700890"/>
          </a:xfrm>
          <a:prstGeom prst="rect">
            <a:avLst/>
          </a:prstGeom>
          <a:noFill/>
          <a:ln cap="flat" cmpd="sng" w="38100">
            <a:solidFill>
              <a:schemeClr val="accent6"/>
            </a:solidFill>
            <a:prstDash val="solid"/>
            <a:round/>
            <a:headEnd len="sm" w="sm" type="none"/>
            <a:tailEnd len="sm" w="sm" type="none"/>
          </a:ln>
        </p:spPr>
      </p:pic>
      <p:pic>
        <p:nvPicPr>
          <p:cNvPr id="466" name="Google Shape;466;p28" title="Capture d'écran 2025-09-26 130829.png"/>
          <p:cNvPicPr preferRelativeResize="0"/>
          <p:nvPr/>
        </p:nvPicPr>
        <p:blipFill rotWithShape="1">
          <a:blip r:embed="rId7">
            <a:alphaModFix/>
          </a:blip>
          <a:srcRect b="38434" l="0" r="0" t="4481"/>
          <a:stretch/>
        </p:blipFill>
        <p:spPr>
          <a:xfrm>
            <a:off x="6562350" y="2567324"/>
            <a:ext cx="2156751" cy="2404000"/>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grpSp>
        <p:nvGrpSpPr>
          <p:cNvPr id="471" name="Google Shape;471;p29"/>
          <p:cNvGrpSpPr/>
          <p:nvPr/>
        </p:nvGrpSpPr>
        <p:grpSpPr>
          <a:xfrm>
            <a:off x="-1282151" y="1323674"/>
            <a:ext cx="2091900" cy="2091900"/>
            <a:chOff x="-1282151" y="1323674"/>
            <a:chExt cx="2091900" cy="2091900"/>
          </a:xfrm>
        </p:grpSpPr>
        <p:sp>
          <p:nvSpPr>
            <p:cNvPr id="472" name="Google Shape;472;p2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73" name="Google Shape;473;p2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74" name="Google Shape;474;p29"/>
          <p:cNvGrpSpPr/>
          <p:nvPr/>
        </p:nvGrpSpPr>
        <p:grpSpPr>
          <a:xfrm>
            <a:off x="8419899" y="-207226"/>
            <a:ext cx="2091900" cy="2091900"/>
            <a:chOff x="-1282151" y="1323674"/>
            <a:chExt cx="2091900" cy="2091900"/>
          </a:xfrm>
        </p:grpSpPr>
        <p:sp>
          <p:nvSpPr>
            <p:cNvPr id="475" name="Google Shape;475;p2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76" name="Google Shape;476;p2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77" name="Google Shape;477;p29"/>
          <p:cNvGrpSpPr/>
          <p:nvPr/>
        </p:nvGrpSpPr>
        <p:grpSpPr>
          <a:xfrm rot="1901110">
            <a:off x="8682253" y="4361747"/>
            <a:ext cx="1567179" cy="1567179"/>
            <a:chOff x="-1282151" y="1323674"/>
            <a:chExt cx="2091900" cy="2091900"/>
          </a:xfrm>
        </p:grpSpPr>
        <p:sp>
          <p:nvSpPr>
            <p:cNvPr id="478" name="Google Shape;478;p29"/>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479" name="Google Shape;479;p29"/>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480" name="Google Shape;480;p29"/>
          <p:cNvGrpSpPr/>
          <p:nvPr/>
        </p:nvGrpSpPr>
        <p:grpSpPr>
          <a:xfrm>
            <a:off x="292426" y="958261"/>
            <a:ext cx="517327" cy="517327"/>
            <a:chOff x="-1282151" y="1323674"/>
            <a:chExt cx="2091900" cy="2091900"/>
          </a:xfrm>
        </p:grpSpPr>
        <p:sp>
          <p:nvSpPr>
            <p:cNvPr id="481" name="Google Shape;481;p29"/>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482" name="Google Shape;482;p29"/>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483" name="Google Shape;483;p29"/>
          <p:cNvGrpSpPr/>
          <p:nvPr/>
        </p:nvGrpSpPr>
        <p:grpSpPr>
          <a:xfrm>
            <a:off x="-586198" y="149818"/>
            <a:ext cx="878598" cy="878598"/>
            <a:chOff x="-1282151" y="1323674"/>
            <a:chExt cx="2091900" cy="2091900"/>
          </a:xfrm>
        </p:grpSpPr>
        <p:sp>
          <p:nvSpPr>
            <p:cNvPr id="484" name="Google Shape;484;p29"/>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485" name="Google Shape;485;p29"/>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486" name="Google Shape;486;p29"/>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487" name="Google Shape;487;p29"/>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Page d’accueil</a:t>
            </a:r>
            <a:endParaRPr sz="2900">
              <a:solidFill>
                <a:srgbClr val="B7B7B7"/>
              </a:solidFill>
              <a:latin typeface="Work Sans Light"/>
              <a:ea typeface="Work Sans Light"/>
              <a:cs typeface="Work Sans Light"/>
              <a:sym typeface="Work Sans Light"/>
            </a:endParaRPr>
          </a:p>
        </p:txBody>
      </p:sp>
      <p:pic>
        <p:nvPicPr>
          <p:cNvPr id="488" name="Google Shape;488;p29" title="Capture d'écran 2025-09-26 102956.png"/>
          <p:cNvPicPr preferRelativeResize="0"/>
          <p:nvPr/>
        </p:nvPicPr>
        <p:blipFill rotWithShape="1">
          <a:blip r:embed="rId4">
            <a:alphaModFix/>
          </a:blip>
          <a:srcRect b="0" l="5620" r="5593" t="0"/>
          <a:stretch/>
        </p:blipFill>
        <p:spPr>
          <a:xfrm>
            <a:off x="1224877" y="848275"/>
            <a:ext cx="6419987" cy="3762826"/>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grpSp>
        <p:nvGrpSpPr>
          <p:cNvPr id="493" name="Google Shape;493;p30"/>
          <p:cNvGrpSpPr/>
          <p:nvPr/>
        </p:nvGrpSpPr>
        <p:grpSpPr>
          <a:xfrm>
            <a:off x="-1282151" y="1323674"/>
            <a:ext cx="2091900" cy="2091900"/>
            <a:chOff x="-1282151" y="1323674"/>
            <a:chExt cx="2091900" cy="2091900"/>
          </a:xfrm>
        </p:grpSpPr>
        <p:sp>
          <p:nvSpPr>
            <p:cNvPr id="494" name="Google Shape;494;p3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95" name="Google Shape;495;p3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96" name="Google Shape;496;p30"/>
          <p:cNvGrpSpPr/>
          <p:nvPr/>
        </p:nvGrpSpPr>
        <p:grpSpPr>
          <a:xfrm>
            <a:off x="8419899" y="-207226"/>
            <a:ext cx="2091900" cy="2091900"/>
            <a:chOff x="-1282151" y="1323674"/>
            <a:chExt cx="2091900" cy="2091900"/>
          </a:xfrm>
        </p:grpSpPr>
        <p:sp>
          <p:nvSpPr>
            <p:cNvPr id="497" name="Google Shape;497;p3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498" name="Google Shape;498;p3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499" name="Google Shape;499;p30"/>
          <p:cNvGrpSpPr/>
          <p:nvPr/>
        </p:nvGrpSpPr>
        <p:grpSpPr>
          <a:xfrm rot="1901110">
            <a:off x="8682253" y="4361747"/>
            <a:ext cx="1567179" cy="1567179"/>
            <a:chOff x="-1282151" y="1323674"/>
            <a:chExt cx="2091900" cy="2091900"/>
          </a:xfrm>
        </p:grpSpPr>
        <p:sp>
          <p:nvSpPr>
            <p:cNvPr id="500" name="Google Shape;500;p30"/>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501" name="Google Shape;501;p30"/>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502" name="Google Shape;502;p30"/>
          <p:cNvGrpSpPr/>
          <p:nvPr/>
        </p:nvGrpSpPr>
        <p:grpSpPr>
          <a:xfrm>
            <a:off x="292426" y="958261"/>
            <a:ext cx="517327" cy="517327"/>
            <a:chOff x="-1282151" y="1323674"/>
            <a:chExt cx="2091900" cy="2091900"/>
          </a:xfrm>
        </p:grpSpPr>
        <p:sp>
          <p:nvSpPr>
            <p:cNvPr id="503" name="Google Shape;503;p30"/>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504" name="Google Shape;504;p30"/>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505" name="Google Shape;505;p30"/>
          <p:cNvGrpSpPr/>
          <p:nvPr/>
        </p:nvGrpSpPr>
        <p:grpSpPr>
          <a:xfrm>
            <a:off x="-586198" y="149818"/>
            <a:ext cx="878598" cy="878598"/>
            <a:chOff x="-1282151" y="1323674"/>
            <a:chExt cx="2091900" cy="2091900"/>
          </a:xfrm>
        </p:grpSpPr>
        <p:sp>
          <p:nvSpPr>
            <p:cNvPr id="506" name="Google Shape;506;p30"/>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507" name="Google Shape;507;p30"/>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508" name="Google Shape;508;p30"/>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509" name="Google Shape;509;p30"/>
          <p:cNvSpPr txBox="1"/>
          <p:nvPr/>
        </p:nvSpPr>
        <p:spPr>
          <a:xfrm>
            <a:off x="292425" y="245875"/>
            <a:ext cx="81276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Back-end </a:t>
            </a:r>
            <a:endParaRPr sz="2900">
              <a:solidFill>
                <a:srgbClr val="B7B7B7"/>
              </a:solidFill>
              <a:latin typeface="Work Sans Light"/>
              <a:ea typeface="Work Sans Light"/>
              <a:cs typeface="Work Sans Light"/>
              <a:sym typeface="Work Sans Light"/>
            </a:endParaRPr>
          </a:p>
        </p:txBody>
      </p:sp>
      <p:pic>
        <p:nvPicPr>
          <p:cNvPr id="510" name="Google Shape;510;p30" title="Capture d'écran 2025-09-27 090248.png"/>
          <p:cNvPicPr preferRelativeResize="0"/>
          <p:nvPr/>
        </p:nvPicPr>
        <p:blipFill>
          <a:blip r:embed="rId4">
            <a:alphaModFix/>
          </a:blip>
          <a:stretch>
            <a:fillRect/>
          </a:stretch>
        </p:blipFill>
        <p:spPr>
          <a:xfrm>
            <a:off x="295379" y="1390062"/>
            <a:ext cx="5039251" cy="2863375"/>
          </a:xfrm>
          <a:prstGeom prst="rect">
            <a:avLst/>
          </a:prstGeom>
          <a:noFill/>
          <a:ln cap="flat" cmpd="sng" w="38100">
            <a:solidFill>
              <a:schemeClr val="accent5"/>
            </a:solidFill>
            <a:prstDash val="solid"/>
            <a:round/>
            <a:headEnd len="sm" w="sm" type="none"/>
            <a:tailEnd len="sm" w="sm" type="none"/>
          </a:ln>
        </p:spPr>
      </p:pic>
      <p:sp>
        <p:nvSpPr>
          <p:cNvPr id="511" name="Google Shape;511;p30"/>
          <p:cNvSpPr txBox="1"/>
          <p:nvPr/>
        </p:nvSpPr>
        <p:spPr>
          <a:xfrm>
            <a:off x="5447654" y="1244949"/>
            <a:ext cx="3146100" cy="315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500">
                <a:solidFill>
                  <a:schemeClr val="lt1"/>
                </a:solidFill>
                <a:latin typeface="Sorts Mill Goudy"/>
                <a:ea typeface="Sorts Mill Goudy"/>
                <a:cs typeface="Sorts Mill Goudy"/>
                <a:sym typeface="Sorts Mill Goudy"/>
              </a:rPr>
              <a:t>J’ai organisé mon code de manière modulaire avec </a:t>
            </a:r>
            <a:r>
              <a:rPr b="1" lang="fr" sz="1500">
                <a:solidFill>
                  <a:schemeClr val="lt1"/>
                </a:solidFill>
                <a:latin typeface="Sorts Mill Goudy"/>
                <a:ea typeface="Sorts Mill Goudy"/>
                <a:cs typeface="Sorts Mill Goudy"/>
                <a:sym typeface="Sorts Mill Goudy"/>
              </a:rPr>
              <a:t>Next.js/App Router.</a:t>
            </a:r>
            <a:endParaRPr b="1" sz="15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t/>
            </a:r>
            <a:endParaRPr sz="15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rPr lang="fr" sz="1500">
                <a:solidFill>
                  <a:schemeClr val="lt1"/>
                </a:solidFill>
                <a:latin typeface="Sorts Mill Goudy"/>
                <a:ea typeface="Sorts Mill Goudy"/>
                <a:cs typeface="Sorts Mill Goudy"/>
                <a:sym typeface="Sorts Mill Goudy"/>
              </a:rPr>
              <a:t>Chaque dossier à une responsabilité précise </a:t>
            </a:r>
            <a:r>
              <a:rPr b="1" lang="fr" sz="1500">
                <a:solidFill>
                  <a:schemeClr val="accent4"/>
                </a:solidFill>
                <a:latin typeface="Sorts Mill Goudy"/>
                <a:ea typeface="Sorts Mill Goudy"/>
                <a:cs typeface="Sorts Mill Goudy"/>
                <a:sym typeface="Sorts Mill Goudy"/>
              </a:rPr>
              <a:t>lib/</a:t>
            </a:r>
            <a:r>
              <a:rPr lang="fr" sz="1500">
                <a:solidFill>
                  <a:schemeClr val="lt1"/>
                </a:solidFill>
                <a:latin typeface="Sorts Mill Goudy"/>
                <a:ea typeface="Sorts Mill Goudy"/>
                <a:cs typeface="Sorts Mill Goudy"/>
                <a:sym typeface="Sorts Mill Goudy"/>
              </a:rPr>
              <a:t> pour les utilitaires,</a:t>
            </a:r>
            <a:r>
              <a:rPr b="1" lang="fr" sz="1500">
                <a:solidFill>
                  <a:schemeClr val="accent4"/>
                </a:solidFill>
                <a:latin typeface="Sorts Mill Goudy"/>
                <a:ea typeface="Sorts Mill Goudy"/>
                <a:cs typeface="Sorts Mill Goudy"/>
                <a:sym typeface="Sorts Mill Goudy"/>
              </a:rPr>
              <a:t> api/</a:t>
            </a:r>
            <a:r>
              <a:rPr lang="fr" sz="1500">
                <a:solidFill>
                  <a:schemeClr val="lt1"/>
                </a:solidFill>
                <a:latin typeface="Sorts Mill Goudy"/>
                <a:ea typeface="Sorts Mill Goudy"/>
                <a:cs typeface="Sorts Mill Goudy"/>
                <a:sym typeface="Sorts Mill Goudy"/>
              </a:rPr>
              <a:t> pour les endpoints et </a:t>
            </a:r>
            <a:r>
              <a:rPr b="1" lang="fr" sz="1500">
                <a:solidFill>
                  <a:schemeClr val="accent4"/>
                </a:solidFill>
                <a:latin typeface="Sorts Mill Goudy"/>
                <a:ea typeface="Sorts Mill Goudy"/>
                <a:cs typeface="Sorts Mill Goudy"/>
                <a:sym typeface="Sorts Mill Goudy"/>
              </a:rPr>
              <a:t>middleware/</a:t>
            </a:r>
            <a:r>
              <a:rPr lang="fr" sz="1500">
                <a:solidFill>
                  <a:schemeClr val="lt1"/>
                </a:solidFill>
                <a:latin typeface="Sorts Mill Goudy"/>
                <a:ea typeface="Sorts Mill Goudy"/>
                <a:cs typeface="Sorts Mill Goudy"/>
                <a:sym typeface="Sorts Mill Goudy"/>
              </a:rPr>
              <a:t> pour la sécurité.</a:t>
            </a:r>
            <a:endParaRPr sz="15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t/>
            </a:r>
            <a:endParaRPr sz="1500">
              <a:solidFill>
                <a:schemeClr val="lt1"/>
              </a:solidFill>
              <a:latin typeface="Sorts Mill Goudy"/>
              <a:ea typeface="Sorts Mill Goudy"/>
              <a:cs typeface="Sorts Mill Goudy"/>
              <a:sym typeface="Sorts Mill Goudy"/>
            </a:endParaRPr>
          </a:p>
          <a:p>
            <a:pPr indent="0" lvl="0" marL="0" rtl="0" algn="just">
              <a:spcBef>
                <a:spcPts val="0"/>
              </a:spcBef>
              <a:spcAft>
                <a:spcPts val="0"/>
              </a:spcAft>
              <a:buNone/>
            </a:pPr>
            <a:r>
              <a:rPr b="1" lang="fr" sz="1500" u="sng">
                <a:solidFill>
                  <a:schemeClr val="lt1"/>
                </a:solidFill>
                <a:latin typeface="Sorts Mill Goudy"/>
                <a:ea typeface="Sorts Mill Goudy"/>
                <a:cs typeface="Sorts Mill Goudy"/>
                <a:sym typeface="Sorts Mill Goudy"/>
              </a:rPr>
              <a:t>endpoints : </a:t>
            </a:r>
            <a:r>
              <a:rPr lang="fr" sz="1500">
                <a:solidFill>
                  <a:schemeClr val="lt1"/>
                </a:solidFill>
                <a:latin typeface="Sorts Mill Goudy"/>
                <a:ea typeface="Sorts Mill Goudy"/>
                <a:cs typeface="Sorts Mill Goudy"/>
                <a:sym typeface="Sorts Mill Goudy"/>
              </a:rPr>
              <a:t>Un endpoint ou point de terminaison est une </a:t>
            </a:r>
            <a:r>
              <a:rPr b="1" lang="fr" sz="1500">
                <a:solidFill>
                  <a:schemeClr val="lt1"/>
                </a:solidFill>
                <a:latin typeface="Sorts Mill Goudy"/>
                <a:ea typeface="Sorts Mill Goudy"/>
                <a:cs typeface="Sorts Mill Goudy"/>
                <a:sym typeface="Sorts Mill Goudy"/>
              </a:rPr>
              <a:t>URL spécifique</a:t>
            </a:r>
            <a:r>
              <a:rPr lang="fr" sz="1500">
                <a:solidFill>
                  <a:schemeClr val="lt1"/>
                </a:solidFill>
                <a:latin typeface="Sorts Mill Goudy"/>
                <a:ea typeface="Sorts Mill Goudy"/>
                <a:cs typeface="Sorts Mill Goudy"/>
                <a:sym typeface="Sorts Mill Goudy"/>
              </a:rPr>
              <a:t> de mon API qui répond à des </a:t>
            </a:r>
            <a:r>
              <a:rPr b="1" lang="fr" sz="1500">
                <a:solidFill>
                  <a:schemeClr val="accent5"/>
                </a:solidFill>
                <a:latin typeface="Sorts Mill Goudy"/>
                <a:ea typeface="Sorts Mill Goudy"/>
                <a:cs typeface="Sorts Mill Goudy"/>
                <a:sym typeface="Sorts Mill Goudy"/>
              </a:rPr>
              <a:t>requêtes HTTP</a:t>
            </a:r>
            <a:r>
              <a:rPr lang="fr" sz="1500">
                <a:solidFill>
                  <a:schemeClr val="lt1"/>
                </a:solidFill>
                <a:latin typeface="Sorts Mill Goudy"/>
                <a:ea typeface="Sorts Mill Goudy"/>
                <a:cs typeface="Sorts Mill Goudy"/>
                <a:sym typeface="Sorts Mill Goudy"/>
              </a:rPr>
              <a:t> pour effectuer une</a:t>
            </a:r>
            <a:r>
              <a:rPr lang="fr" sz="1500" u="sng">
                <a:solidFill>
                  <a:schemeClr val="lt1"/>
                </a:solidFill>
                <a:latin typeface="Sorts Mill Goudy"/>
                <a:ea typeface="Sorts Mill Goudy"/>
                <a:cs typeface="Sorts Mill Goudy"/>
                <a:sym typeface="Sorts Mill Goudy"/>
              </a:rPr>
              <a:t> action précise</a:t>
            </a:r>
            <a:r>
              <a:rPr lang="fr" sz="1500">
                <a:solidFill>
                  <a:schemeClr val="lt1"/>
                </a:solidFill>
                <a:latin typeface="Sorts Mill Goudy"/>
                <a:ea typeface="Sorts Mill Goudy"/>
                <a:cs typeface="Sorts Mill Goudy"/>
                <a:sym typeface="Sorts Mill Goudy"/>
              </a:rPr>
              <a:t>.</a:t>
            </a:r>
            <a:endParaRPr sz="1500">
              <a:solidFill>
                <a:schemeClr val="lt1"/>
              </a:solidFill>
              <a:latin typeface="Sorts Mill Goudy"/>
              <a:ea typeface="Sorts Mill Goudy"/>
              <a:cs typeface="Sorts Mill Goudy"/>
              <a:sym typeface="Sorts Mill Goud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5" name="Shape 515"/>
        <p:cNvGrpSpPr/>
        <p:nvPr/>
      </p:nvGrpSpPr>
      <p:grpSpPr>
        <a:xfrm>
          <a:off x="0" y="0"/>
          <a:ext cx="0" cy="0"/>
          <a:chOff x="0" y="0"/>
          <a:chExt cx="0" cy="0"/>
        </a:xfrm>
      </p:grpSpPr>
      <p:grpSp>
        <p:nvGrpSpPr>
          <p:cNvPr id="516" name="Google Shape;516;p31"/>
          <p:cNvGrpSpPr/>
          <p:nvPr/>
        </p:nvGrpSpPr>
        <p:grpSpPr>
          <a:xfrm>
            <a:off x="-1282151" y="1323674"/>
            <a:ext cx="2091900" cy="2091900"/>
            <a:chOff x="-1282151" y="1323674"/>
            <a:chExt cx="2091900" cy="2091900"/>
          </a:xfrm>
        </p:grpSpPr>
        <p:sp>
          <p:nvSpPr>
            <p:cNvPr id="517" name="Google Shape;517;p3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18" name="Google Shape;518;p3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19" name="Google Shape;519;p31"/>
          <p:cNvGrpSpPr/>
          <p:nvPr/>
        </p:nvGrpSpPr>
        <p:grpSpPr>
          <a:xfrm>
            <a:off x="8419899" y="-207226"/>
            <a:ext cx="2091900" cy="2091900"/>
            <a:chOff x="-1282151" y="1323674"/>
            <a:chExt cx="2091900" cy="2091900"/>
          </a:xfrm>
        </p:grpSpPr>
        <p:sp>
          <p:nvSpPr>
            <p:cNvPr id="520" name="Google Shape;520;p3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21" name="Google Shape;521;p3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22" name="Google Shape;522;p31"/>
          <p:cNvGrpSpPr/>
          <p:nvPr/>
        </p:nvGrpSpPr>
        <p:grpSpPr>
          <a:xfrm rot="1901110">
            <a:off x="8682253" y="4361747"/>
            <a:ext cx="1567179" cy="1567179"/>
            <a:chOff x="-1282151" y="1323674"/>
            <a:chExt cx="2091900" cy="2091900"/>
          </a:xfrm>
        </p:grpSpPr>
        <p:sp>
          <p:nvSpPr>
            <p:cNvPr id="523" name="Google Shape;523;p31"/>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524" name="Google Shape;524;p31"/>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525" name="Google Shape;525;p31"/>
          <p:cNvGrpSpPr/>
          <p:nvPr/>
        </p:nvGrpSpPr>
        <p:grpSpPr>
          <a:xfrm>
            <a:off x="292426" y="958261"/>
            <a:ext cx="517327" cy="517327"/>
            <a:chOff x="-1282151" y="1323674"/>
            <a:chExt cx="2091900" cy="2091900"/>
          </a:xfrm>
        </p:grpSpPr>
        <p:sp>
          <p:nvSpPr>
            <p:cNvPr id="526" name="Google Shape;526;p31"/>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527" name="Google Shape;527;p31"/>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528" name="Google Shape;528;p31"/>
          <p:cNvGrpSpPr/>
          <p:nvPr/>
        </p:nvGrpSpPr>
        <p:grpSpPr>
          <a:xfrm>
            <a:off x="-586198" y="149818"/>
            <a:ext cx="878598" cy="878598"/>
            <a:chOff x="-1282151" y="1323674"/>
            <a:chExt cx="2091900" cy="2091900"/>
          </a:xfrm>
        </p:grpSpPr>
        <p:sp>
          <p:nvSpPr>
            <p:cNvPr id="529" name="Google Shape;529;p31"/>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530" name="Google Shape;530;p31"/>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531" name="Google Shape;531;p31"/>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532" name="Google Shape;532;p31"/>
          <p:cNvSpPr txBox="1"/>
          <p:nvPr/>
        </p:nvSpPr>
        <p:spPr>
          <a:xfrm>
            <a:off x="0" y="73050"/>
            <a:ext cx="61578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Prisma (ORM)</a:t>
            </a:r>
            <a:endParaRPr sz="2900">
              <a:solidFill>
                <a:srgbClr val="B7B7B7"/>
              </a:solidFill>
              <a:latin typeface="Work Sans Light"/>
              <a:ea typeface="Work Sans Light"/>
              <a:cs typeface="Work Sans Light"/>
              <a:sym typeface="Work Sans Light"/>
            </a:endParaRPr>
          </a:p>
        </p:txBody>
      </p:sp>
      <p:pic>
        <p:nvPicPr>
          <p:cNvPr id="533" name="Google Shape;533;p31" title="Capture d'écran 2025-09-25 100937.png"/>
          <p:cNvPicPr preferRelativeResize="0"/>
          <p:nvPr/>
        </p:nvPicPr>
        <p:blipFill>
          <a:blip r:embed="rId4">
            <a:alphaModFix/>
          </a:blip>
          <a:stretch>
            <a:fillRect/>
          </a:stretch>
        </p:blipFill>
        <p:spPr>
          <a:xfrm>
            <a:off x="77737" y="687475"/>
            <a:ext cx="6089957" cy="2091900"/>
          </a:xfrm>
          <a:prstGeom prst="rect">
            <a:avLst/>
          </a:prstGeom>
          <a:noFill/>
          <a:ln cap="flat" cmpd="sng" w="38100">
            <a:solidFill>
              <a:schemeClr val="accent5"/>
            </a:solidFill>
            <a:prstDash val="solid"/>
            <a:round/>
            <a:headEnd len="sm" w="sm" type="none"/>
            <a:tailEnd len="sm" w="sm" type="none"/>
          </a:ln>
        </p:spPr>
      </p:pic>
      <p:sp>
        <p:nvSpPr>
          <p:cNvPr id="534" name="Google Shape;534;p31"/>
          <p:cNvSpPr txBox="1"/>
          <p:nvPr/>
        </p:nvSpPr>
        <p:spPr>
          <a:xfrm>
            <a:off x="6292175" y="4328147"/>
            <a:ext cx="2652900" cy="554100"/>
          </a:xfrm>
          <a:prstGeom prst="rect">
            <a:avLst/>
          </a:prstGeom>
          <a:solidFill>
            <a:schemeClr val="accent5"/>
          </a:solid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fr" sz="800">
                <a:solidFill>
                  <a:schemeClr val="lt1"/>
                </a:solidFill>
              </a:rPr>
              <a:t>Prisma, qui définit la structure d'une table de favoris dans la base de données. C'est une </a:t>
            </a:r>
            <a:r>
              <a:rPr b="1" lang="fr" sz="800">
                <a:solidFill>
                  <a:schemeClr val="lt1"/>
                </a:solidFill>
              </a:rPr>
              <a:t>relation many-to-many</a:t>
            </a:r>
            <a:r>
              <a:rPr lang="fr" sz="800">
                <a:solidFill>
                  <a:schemeClr val="lt1"/>
                </a:solidFill>
              </a:rPr>
              <a:t> entre utilisateurs et articles.</a:t>
            </a:r>
            <a:endParaRPr sz="900">
              <a:solidFill>
                <a:schemeClr val="lt1"/>
              </a:solidFill>
            </a:endParaRPr>
          </a:p>
        </p:txBody>
      </p:sp>
      <p:sp>
        <p:nvSpPr>
          <p:cNvPr id="535" name="Google Shape;535;p31"/>
          <p:cNvSpPr txBox="1"/>
          <p:nvPr/>
        </p:nvSpPr>
        <p:spPr>
          <a:xfrm>
            <a:off x="6167701" y="342385"/>
            <a:ext cx="2326500" cy="1261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fr" sz="1100">
                <a:solidFill>
                  <a:schemeClr val="lt1"/>
                </a:solidFill>
              </a:rPr>
              <a:t>1. Qu’est-ce que c’est ?</a:t>
            </a:r>
            <a:endParaRPr b="1" sz="1100">
              <a:solidFill>
                <a:schemeClr val="lt1"/>
              </a:solidFill>
            </a:endParaRPr>
          </a:p>
          <a:p>
            <a:pPr indent="0" lvl="0" marL="0" rtl="0" algn="l">
              <a:lnSpc>
                <a:spcPct val="115000"/>
              </a:lnSpc>
              <a:spcBef>
                <a:spcPts val="1200"/>
              </a:spcBef>
              <a:spcAft>
                <a:spcPts val="1200"/>
              </a:spcAft>
              <a:buNone/>
            </a:pPr>
            <a:r>
              <a:rPr lang="fr" sz="1100">
                <a:solidFill>
                  <a:schemeClr val="lt1"/>
                </a:solidFill>
              </a:rPr>
              <a:t>Prisma ORM est un outil qui fait le pont entre mon code JavaScript et ma base de données. et </a:t>
            </a:r>
            <a:r>
              <a:rPr b="1" lang="fr" sz="1100">
                <a:solidFill>
                  <a:schemeClr val="lt1"/>
                </a:solidFill>
              </a:rPr>
              <a:t>évite d’écrire du SQL manuellement</a:t>
            </a:r>
            <a:r>
              <a:rPr lang="fr" sz="1100">
                <a:solidFill>
                  <a:schemeClr val="lt1"/>
                </a:solidFill>
              </a:rPr>
              <a:t>.</a:t>
            </a:r>
            <a:endParaRPr sz="1100">
              <a:solidFill>
                <a:schemeClr val="lt1"/>
              </a:solidFill>
            </a:endParaRPr>
          </a:p>
        </p:txBody>
      </p:sp>
      <p:sp>
        <p:nvSpPr>
          <p:cNvPr id="536" name="Google Shape;536;p31"/>
          <p:cNvSpPr txBox="1"/>
          <p:nvPr/>
        </p:nvSpPr>
        <p:spPr>
          <a:xfrm>
            <a:off x="6232775" y="1637248"/>
            <a:ext cx="2771700" cy="128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2</a:t>
            </a:r>
            <a:r>
              <a:rPr b="1" lang="fr" sz="1100">
                <a:solidFill>
                  <a:schemeClr val="lt1"/>
                </a:solidFill>
              </a:rPr>
              <a:t>. </a:t>
            </a:r>
            <a:r>
              <a:rPr b="1" lang="fr" sz="1100">
                <a:solidFill>
                  <a:schemeClr val="lt1"/>
                </a:solidFill>
              </a:rPr>
              <a:t>À quoi ça sert ?</a:t>
            </a:r>
            <a:endParaRPr b="1" sz="1100">
              <a:solidFill>
                <a:schemeClr val="lt1"/>
              </a:solidFill>
            </a:endParaRPr>
          </a:p>
          <a:p>
            <a:pPr indent="0" lvl="0" marL="0" rtl="0" algn="just">
              <a:lnSpc>
                <a:spcPct val="115000"/>
              </a:lnSpc>
              <a:spcBef>
                <a:spcPts val="1200"/>
              </a:spcBef>
              <a:spcAft>
                <a:spcPts val="1200"/>
              </a:spcAft>
              <a:buNone/>
            </a:pPr>
            <a:r>
              <a:rPr lang="fr" sz="1100">
                <a:solidFill>
                  <a:schemeClr val="lt1"/>
                </a:solidFill>
              </a:rPr>
              <a:t>Prisma permet de </a:t>
            </a:r>
            <a:r>
              <a:rPr b="1" lang="fr" sz="1100">
                <a:solidFill>
                  <a:schemeClr val="lt1"/>
                </a:solidFill>
              </a:rPr>
              <a:t>gérer les données sans SQL</a:t>
            </a:r>
            <a:r>
              <a:rPr lang="fr" sz="1100">
                <a:solidFill>
                  <a:schemeClr val="lt1"/>
                </a:solidFill>
              </a:rPr>
              <a:t> et </a:t>
            </a:r>
            <a:r>
              <a:rPr b="1" lang="fr" sz="1100">
                <a:solidFill>
                  <a:schemeClr val="lt1"/>
                </a:solidFill>
              </a:rPr>
              <a:t>simplifie les opérations CRUD, le schéma, le client TypeScript et les migrations</a:t>
            </a:r>
            <a:r>
              <a:rPr lang="fr" sz="1100">
                <a:solidFill>
                  <a:schemeClr val="lt1"/>
                </a:solidFill>
              </a:rPr>
              <a:t>.</a:t>
            </a:r>
            <a:endParaRPr b="1" sz="1100">
              <a:solidFill>
                <a:schemeClr val="lt1"/>
              </a:solidFill>
            </a:endParaRPr>
          </a:p>
        </p:txBody>
      </p:sp>
      <p:sp>
        <p:nvSpPr>
          <p:cNvPr id="537" name="Google Shape;537;p31"/>
          <p:cNvSpPr txBox="1"/>
          <p:nvPr/>
        </p:nvSpPr>
        <p:spPr>
          <a:xfrm>
            <a:off x="6269225" y="2994633"/>
            <a:ext cx="2771700" cy="109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3 Pourquoi ?</a:t>
            </a:r>
            <a:endParaRPr b="1" sz="1100">
              <a:solidFill>
                <a:schemeClr val="lt1"/>
              </a:solidFill>
            </a:endParaRPr>
          </a:p>
          <a:p>
            <a:pPr indent="0" lvl="0" marL="0" rtl="0" algn="just">
              <a:lnSpc>
                <a:spcPct val="115000"/>
              </a:lnSpc>
              <a:spcBef>
                <a:spcPts val="1200"/>
              </a:spcBef>
              <a:spcAft>
                <a:spcPts val="1200"/>
              </a:spcAft>
              <a:buNone/>
            </a:pPr>
            <a:r>
              <a:rPr lang="fr" sz="1100">
                <a:solidFill>
                  <a:schemeClr val="lt1"/>
                </a:solidFill>
              </a:rPr>
              <a:t>Prisma </a:t>
            </a:r>
            <a:r>
              <a:rPr b="1" lang="fr" sz="1100">
                <a:solidFill>
                  <a:schemeClr val="lt1"/>
                </a:solidFill>
              </a:rPr>
              <a:t>simplifie le développement</a:t>
            </a:r>
            <a:r>
              <a:rPr lang="fr" sz="1100">
                <a:solidFill>
                  <a:schemeClr val="lt1"/>
                </a:solidFill>
              </a:rPr>
              <a:t>, </a:t>
            </a:r>
            <a:r>
              <a:rPr b="1" lang="fr" sz="1100">
                <a:solidFill>
                  <a:schemeClr val="lt1"/>
                </a:solidFill>
              </a:rPr>
              <a:t>limite les erreurs</a:t>
            </a:r>
            <a:r>
              <a:rPr lang="fr" sz="1100">
                <a:solidFill>
                  <a:schemeClr val="lt1"/>
                </a:solidFill>
              </a:rPr>
              <a:t> et </a:t>
            </a:r>
            <a:r>
              <a:rPr b="1" lang="fr" sz="1100">
                <a:solidFill>
                  <a:schemeClr val="lt1"/>
                </a:solidFill>
              </a:rPr>
              <a:t>s’adapte à plusieurs bases de données</a:t>
            </a:r>
            <a:r>
              <a:rPr lang="fr" sz="1100">
                <a:solidFill>
                  <a:schemeClr val="lt1"/>
                </a:solidFill>
              </a:rPr>
              <a:t>.</a:t>
            </a:r>
            <a:endParaRPr b="1" sz="1100">
              <a:solidFill>
                <a:schemeClr val="lt1"/>
              </a:solidFill>
            </a:endParaRPr>
          </a:p>
        </p:txBody>
      </p:sp>
      <p:sp>
        <p:nvSpPr>
          <p:cNvPr id="538" name="Google Shape;538;p31"/>
          <p:cNvSpPr txBox="1"/>
          <p:nvPr/>
        </p:nvSpPr>
        <p:spPr>
          <a:xfrm>
            <a:off x="635025" y="2921563"/>
            <a:ext cx="5126100" cy="170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t/>
            </a:r>
            <a:endParaRPr sz="1000">
              <a:solidFill>
                <a:schemeClr val="lt1"/>
              </a:solidFill>
            </a:endParaRPr>
          </a:p>
          <a:p>
            <a:pPr indent="0" lvl="0" marL="0" rtl="0" algn="ctr">
              <a:lnSpc>
                <a:spcPct val="115000"/>
              </a:lnSpc>
              <a:spcBef>
                <a:spcPts val="1200"/>
              </a:spcBef>
              <a:spcAft>
                <a:spcPts val="0"/>
              </a:spcAft>
              <a:buClr>
                <a:schemeClr val="dk1"/>
              </a:buClr>
              <a:buSzPts val="1100"/>
              <a:buFont typeface="Arial"/>
              <a:buNone/>
            </a:pPr>
            <a:r>
              <a:rPr lang="fr" sz="1000">
                <a:solidFill>
                  <a:schemeClr val="lt1"/>
                </a:solidFill>
              </a:rPr>
              <a:t>L’annotation </a:t>
            </a:r>
            <a:r>
              <a:rPr b="1" lang="fr" sz="1000">
                <a:solidFill>
                  <a:srgbClr val="FF0000"/>
                </a:solidFill>
                <a:latin typeface="Roboto Mono"/>
                <a:ea typeface="Roboto Mono"/>
                <a:cs typeface="Roboto Mono"/>
                <a:sym typeface="Roboto Mono"/>
              </a:rPr>
              <a:t>@@unique</a:t>
            </a:r>
            <a:r>
              <a:rPr b="1" lang="fr" sz="1000">
                <a:solidFill>
                  <a:schemeClr val="lt1"/>
                </a:solidFill>
                <a:latin typeface="Roboto Mono"/>
                <a:ea typeface="Roboto Mono"/>
                <a:cs typeface="Roboto Mono"/>
                <a:sym typeface="Roboto Mono"/>
              </a:rPr>
              <a:t>([userId, articleId])</a:t>
            </a:r>
            <a:r>
              <a:rPr lang="fr" sz="1000">
                <a:solidFill>
                  <a:schemeClr val="lt1"/>
                </a:solidFill>
              </a:rPr>
              <a:t> permet </a:t>
            </a:r>
            <a:r>
              <a:rPr b="1" lang="fr" sz="1000">
                <a:solidFill>
                  <a:schemeClr val="lt1"/>
                </a:solidFill>
              </a:rPr>
              <a:t>d’éviter les doublons</a:t>
            </a:r>
            <a:r>
              <a:rPr lang="fr" sz="1000">
                <a:solidFill>
                  <a:schemeClr val="lt1"/>
                </a:solidFill>
              </a:rPr>
              <a:t> : un même utilisateur ne peut pas aimer deux fois le même article.</a:t>
            </a:r>
            <a:endParaRPr sz="1000">
              <a:solidFill>
                <a:schemeClr val="lt1"/>
              </a:solidFill>
            </a:endParaRPr>
          </a:p>
          <a:p>
            <a:pPr indent="0" lvl="0" marL="0" rtl="0" algn="ctr">
              <a:lnSpc>
                <a:spcPct val="115000"/>
              </a:lnSpc>
              <a:spcBef>
                <a:spcPts val="1200"/>
              </a:spcBef>
              <a:spcAft>
                <a:spcPts val="0"/>
              </a:spcAft>
              <a:buClr>
                <a:schemeClr val="dk1"/>
              </a:buClr>
              <a:buSzPts val="1100"/>
              <a:buFont typeface="Arial"/>
              <a:buNone/>
            </a:pPr>
            <a:r>
              <a:rPr lang="fr" sz="1000">
                <a:solidFill>
                  <a:schemeClr val="lt1"/>
                </a:solidFill>
              </a:rPr>
              <a:t>L’annotation </a:t>
            </a:r>
            <a:r>
              <a:rPr b="1" lang="fr" sz="1000">
                <a:solidFill>
                  <a:srgbClr val="FF0000"/>
                </a:solidFill>
                <a:latin typeface="Roboto Mono"/>
                <a:ea typeface="Roboto Mono"/>
                <a:cs typeface="Roboto Mono"/>
                <a:sym typeface="Roboto Mono"/>
              </a:rPr>
              <a:t>@@map</a:t>
            </a:r>
            <a:r>
              <a:rPr b="1" lang="fr" sz="1000">
                <a:solidFill>
                  <a:schemeClr val="lt1"/>
                </a:solidFill>
                <a:latin typeface="Roboto Mono"/>
                <a:ea typeface="Roboto Mono"/>
                <a:cs typeface="Roboto Mono"/>
                <a:sym typeface="Roboto Mono"/>
              </a:rPr>
              <a:t>("favorites")</a:t>
            </a:r>
            <a:r>
              <a:rPr lang="fr" sz="1000">
                <a:solidFill>
                  <a:schemeClr val="lt1"/>
                </a:solidFill>
              </a:rPr>
              <a:t> indique le </a:t>
            </a:r>
            <a:r>
              <a:rPr b="1" lang="fr" sz="1000">
                <a:solidFill>
                  <a:schemeClr val="lt1"/>
                </a:solidFill>
              </a:rPr>
              <a:t>nom réel de la table</a:t>
            </a:r>
            <a:r>
              <a:rPr lang="fr" sz="1000">
                <a:solidFill>
                  <a:schemeClr val="lt1"/>
                </a:solidFill>
              </a:rPr>
              <a:t> dans la base de données, ici au pluriel. Le </a:t>
            </a:r>
            <a:r>
              <a:rPr b="1" lang="fr" sz="1000">
                <a:solidFill>
                  <a:schemeClr val="lt1"/>
                </a:solidFill>
              </a:rPr>
              <a:t>modèle Prisma</a:t>
            </a:r>
            <a:r>
              <a:rPr lang="fr" sz="1000">
                <a:solidFill>
                  <a:schemeClr val="lt1"/>
                </a:solidFill>
              </a:rPr>
              <a:t>, lui, reste au singulier : </a:t>
            </a:r>
            <a:r>
              <a:rPr i="1" lang="fr" sz="1000">
                <a:solidFill>
                  <a:schemeClr val="lt1"/>
                </a:solidFill>
              </a:rPr>
              <a:t>Favorite</a:t>
            </a:r>
            <a:r>
              <a:rPr lang="fr" sz="1000">
                <a:solidFill>
                  <a:schemeClr val="lt1"/>
                </a:solidFill>
              </a:rPr>
              <a:t>.</a:t>
            </a:r>
            <a:endParaRPr sz="1000">
              <a:solidFill>
                <a:schemeClr val="lt1"/>
              </a:solidFill>
            </a:endParaRPr>
          </a:p>
          <a:p>
            <a:pPr indent="0" lvl="0" marL="0" rtl="0" algn="ctr">
              <a:lnSpc>
                <a:spcPct val="115000"/>
              </a:lnSpc>
              <a:spcBef>
                <a:spcPts val="1200"/>
              </a:spcBef>
              <a:spcAft>
                <a:spcPts val="0"/>
              </a:spcAft>
              <a:buClr>
                <a:schemeClr val="dk1"/>
              </a:buClr>
              <a:buSzPts val="1100"/>
              <a:buFont typeface="Arial"/>
              <a:buNone/>
            </a:pPr>
            <a:r>
              <a:rPr lang="fr" sz="1000">
                <a:solidFill>
                  <a:schemeClr val="lt1"/>
                </a:solidFill>
              </a:rPr>
              <a:t>L’option </a:t>
            </a:r>
            <a:r>
              <a:rPr b="1" lang="fr" sz="1000">
                <a:solidFill>
                  <a:schemeClr val="lt1"/>
                </a:solidFill>
                <a:latin typeface="Roboto Mono"/>
                <a:ea typeface="Roboto Mono"/>
                <a:cs typeface="Roboto Mono"/>
                <a:sym typeface="Roboto Mono"/>
              </a:rPr>
              <a:t>onDelete: Cascade</a:t>
            </a:r>
            <a:r>
              <a:rPr lang="fr" sz="1000">
                <a:solidFill>
                  <a:schemeClr val="lt1"/>
                </a:solidFill>
              </a:rPr>
              <a:t> signifie que </a:t>
            </a:r>
            <a:r>
              <a:rPr b="1" lang="fr" sz="1000">
                <a:solidFill>
                  <a:schemeClr val="lt1"/>
                </a:solidFill>
              </a:rPr>
              <a:t>si un utilisateur est supprimé</a:t>
            </a:r>
            <a:r>
              <a:rPr lang="fr" sz="1000">
                <a:solidFill>
                  <a:schemeClr val="lt1"/>
                </a:solidFill>
              </a:rPr>
              <a:t>, tous ses favoris le seront </a:t>
            </a:r>
            <a:r>
              <a:rPr b="1" lang="fr" sz="1000">
                <a:solidFill>
                  <a:schemeClr val="lt1"/>
                </a:solidFill>
              </a:rPr>
              <a:t>automatiquement</a:t>
            </a:r>
            <a:r>
              <a:rPr lang="fr" sz="1000">
                <a:solidFill>
                  <a:schemeClr val="lt1"/>
                </a:solidFill>
              </a:rPr>
              <a:t>.</a:t>
            </a:r>
            <a:endParaRPr sz="1000">
              <a:solidFill>
                <a:schemeClr val="lt1"/>
              </a:solidFill>
            </a:endParaRPr>
          </a:p>
          <a:p>
            <a:pPr indent="0" lvl="0" marL="0" rtl="0" algn="ctr">
              <a:spcBef>
                <a:spcPts val="1200"/>
              </a:spcBef>
              <a:spcAft>
                <a:spcPts val="0"/>
              </a:spcAft>
              <a:buNone/>
            </a:pPr>
            <a:r>
              <a:t/>
            </a:r>
            <a:endParaRPr sz="1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grpSp>
        <p:nvGrpSpPr>
          <p:cNvPr id="81" name="Google Shape;81;p14"/>
          <p:cNvGrpSpPr/>
          <p:nvPr/>
        </p:nvGrpSpPr>
        <p:grpSpPr>
          <a:xfrm>
            <a:off x="-1282151" y="1323674"/>
            <a:ext cx="2091900" cy="2091900"/>
            <a:chOff x="-1282151" y="1323674"/>
            <a:chExt cx="2091900" cy="2091900"/>
          </a:xfrm>
        </p:grpSpPr>
        <p:sp>
          <p:nvSpPr>
            <p:cNvPr id="82" name="Google Shape;82;p1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3" name="Google Shape;83;p1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4" name="Google Shape;84;p14"/>
          <p:cNvGrpSpPr/>
          <p:nvPr/>
        </p:nvGrpSpPr>
        <p:grpSpPr>
          <a:xfrm>
            <a:off x="8419899" y="-207226"/>
            <a:ext cx="2091900" cy="2091900"/>
            <a:chOff x="-1282151" y="1323674"/>
            <a:chExt cx="2091900" cy="2091900"/>
          </a:xfrm>
        </p:grpSpPr>
        <p:sp>
          <p:nvSpPr>
            <p:cNvPr id="85" name="Google Shape;85;p1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6" name="Google Shape;86;p1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7" name="Google Shape;87;p14"/>
          <p:cNvGrpSpPr/>
          <p:nvPr/>
        </p:nvGrpSpPr>
        <p:grpSpPr>
          <a:xfrm rot="1901110">
            <a:off x="8682253" y="4361747"/>
            <a:ext cx="1567179" cy="1567179"/>
            <a:chOff x="-1282151" y="1323674"/>
            <a:chExt cx="2091900" cy="2091900"/>
          </a:xfrm>
        </p:grpSpPr>
        <p:sp>
          <p:nvSpPr>
            <p:cNvPr id="88" name="Google Shape;88;p14"/>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89" name="Google Shape;89;p14"/>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90" name="Google Shape;90;p14"/>
          <p:cNvGrpSpPr/>
          <p:nvPr/>
        </p:nvGrpSpPr>
        <p:grpSpPr>
          <a:xfrm>
            <a:off x="292426" y="958261"/>
            <a:ext cx="517327" cy="517327"/>
            <a:chOff x="-1282151" y="1323674"/>
            <a:chExt cx="2091900" cy="2091900"/>
          </a:xfrm>
        </p:grpSpPr>
        <p:sp>
          <p:nvSpPr>
            <p:cNvPr id="91" name="Google Shape;91;p14"/>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92" name="Google Shape;92;p14"/>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93" name="Google Shape;93;p14"/>
          <p:cNvGrpSpPr/>
          <p:nvPr/>
        </p:nvGrpSpPr>
        <p:grpSpPr>
          <a:xfrm>
            <a:off x="-586198" y="149818"/>
            <a:ext cx="878598" cy="878598"/>
            <a:chOff x="-1282151" y="1323674"/>
            <a:chExt cx="2091900" cy="2091900"/>
          </a:xfrm>
        </p:grpSpPr>
        <p:sp>
          <p:nvSpPr>
            <p:cNvPr id="94" name="Google Shape;94;p14"/>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95" name="Google Shape;95;p14"/>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96" name="Google Shape;96;p14"/>
          <p:cNvSpPr txBox="1"/>
          <p:nvPr/>
        </p:nvSpPr>
        <p:spPr>
          <a:xfrm>
            <a:off x="3428675" y="245875"/>
            <a:ext cx="1982400" cy="476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fr" sz="2900">
                <a:solidFill>
                  <a:srgbClr val="B7B7B7"/>
                </a:solidFill>
                <a:latin typeface="Work Sans Light"/>
                <a:ea typeface="Work Sans Light"/>
                <a:cs typeface="Work Sans Light"/>
                <a:sym typeface="Work Sans Light"/>
              </a:rPr>
              <a:t>Sommaire</a:t>
            </a:r>
            <a:endParaRPr sz="2900">
              <a:solidFill>
                <a:srgbClr val="B7B7B7"/>
              </a:solidFill>
              <a:latin typeface="Work Sans Light"/>
              <a:ea typeface="Work Sans Light"/>
              <a:cs typeface="Work Sans Light"/>
              <a:sym typeface="Work Sans Light"/>
            </a:endParaRPr>
          </a:p>
        </p:txBody>
      </p:sp>
      <p:sp>
        <p:nvSpPr>
          <p:cNvPr id="97" name="Google Shape;97;p14"/>
          <p:cNvSpPr txBox="1"/>
          <p:nvPr/>
        </p:nvSpPr>
        <p:spPr>
          <a:xfrm>
            <a:off x="1089425" y="863875"/>
            <a:ext cx="3258300" cy="37779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Contexte &amp; Objectifs</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Stack technique &amp; Outils </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Conceptions</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Diagramme UML</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Architecture </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Front-end</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Composants réutilisables</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Page d’accueil</a:t>
            </a:r>
            <a:endParaRPr sz="1800">
              <a:solidFill>
                <a:srgbClr val="F9FBFD"/>
              </a:solidFill>
              <a:latin typeface="Sorts Mill Goudy"/>
              <a:ea typeface="Sorts Mill Goudy"/>
              <a:cs typeface="Sorts Mill Goudy"/>
              <a:sym typeface="Sorts Mill Goudy"/>
            </a:endParaRPr>
          </a:p>
          <a:p>
            <a:pPr indent="0" lvl="0" marL="457200" rtl="0" algn="just">
              <a:lnSpc>
                <a:spcPct val="150000"/>
              </a:lnSpc>
              <a:spcBef>
                <a:spcPts val="0"/>
              </a:spcBef>
              <a:spcAft>
                <a:spcPts val="0"/>
              </a:spcAft>
              <a:buNone/>
            </a:pPr>
            <a:r>
              <a:t/>
            </a:r>
            <a:endParaRPr sz="1800">
              <a:solidFill>
                <a:srgbClr val="F9FBFD"/>
              </a:solidFill>
              <a:latin typeface="Sorts Mill Goudy"/>
              <a:ea typeface="Sorts Mill Goudy"/>
              <a:cs typeface="Sorts Mill Goudy"/>
              <a:sym typeface="Sorts Mill Goudy"/>
            </a:endParaRPr>
          </a:p>
        </p:txBody>
      </p:sp>
      <p:sp>
        <p:nvSpPr>
          <p:cNvPr id="98" name="Google Shape;98;p14"/>
          <p:cNvSpPr txBox="1"/>
          <p:nvPr/>
        </p:nvSpPr>
        <p:spPr>
          <a:xfrm>
            <a:off x="4638775" y="884765"/>
            <a:ext cx="3636000" cy="37572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Back-end</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Prisma (ORM)</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Base de données (PostgreSQL)</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API</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Authentification &amp; Sécurité</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 Tests (Postman)</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 Déploiement (Vercel)</a:t>
            </a:r>
            <a:endParaRPr sz="1800">
              <a:solidFill>
                <a:srgbClr val="F9FBFD"/>
              </a:solidFill>
              <a:latin typeface="Sorts Mill Goudy"/>
              <a:ea typeface="Sorts Mill Goudy"/>
              <a:cs typeface="Sorts Mill Goudy"/>
              <a:sym typeface="Sorts Mill Goudy"/>
            </a:endParaRPr>
          </a:p>
          <a:p>
            <a:pPr indent="-342900" lvl="0" marL="457200" rtl="0" algn="just">
              <a:lnSpc>
                <a:spcPct val="150000"/>
              </a:lnSpc>
              <a:spcBef>
                <a:spcPts val="0"/>
              </a:spcBef>
              <a:spcAft>
                <a:spcPts val="0"/>
              </a:spcAft>
              <a:buClr>
                <a:srgbClr val="F9FBFD"/>
              </a:buClr>
              <a:buSzPts val="1800"/>
              <a:buFont typeface="Sorts Mill Goudy"/>
              <a:buChar char="●"/>
            </a:pPr>
            <a:r>
              <a:rPr lang="fr" sz="1800">
                <a:solidFill>
                  <a:srgbClr val="F9FBFD"/>
                </a:solidFill>
                <a:latin typeface="Sorts Mill Goudy"/>
                <a:ea typeface="Sorts Mill Goudy"/>
                <a:cs typeface="Sorts Mill Goudy"/>
                <a:sym typeface="Sorts Mill Goudy"/>
              </a:rPr>
              <a:t>Conclusion</a:t>
            </a:r>
            <a:endParaRPr sz="1800">
              <a:solidFill>
                <a:srgbClr val="F9FBFD"/>
              </a:solidFill>
              <a:latin typeface="Sorts Mill Goudy"/>
              <a:ea typeface="Sorts Mill Goudy"/>
              <a:cs typeface="Sorts Mill Goudy"/>
              <a:sym typeface="Sorts Mill Goudy"/>
            </a:endParaRPr>
          </a:p>
          <a:p>
            <a:pPr indent="0" lvl="0" marL="0" rtl="0" algn="just">
              <a:lnSpc>
                <a:spcPct val="150000"/>
              </a:lnSpc>
              <a:spcBef>
                <a:spcPts val="0"/>
              </a:spcBef>
              <a:spcAft>
                <a:spcPts val="0"/>
              </a:spcAft>
              <a:buNone/>
            </a:pPr>
            <a:r>
              <a:t/>
            </a:r>
            <a:endParaRPr sz="1800">
              <a:solidFill>
                <a:srgbClr val="F9FBFD"/>
              </a:solidFill>
              <a:latin typeface="Sorts Mill Goudy"/>
              <a:ea typeface="Sorts Mill Goudy"/>
              <a:cs typeface="Sorts Mill Goudy"/>
              <a:sym typeface="Sorts Mill Goudy"/>
            </a:endParaRPr>
          </a:p>
        </p:txBody>
      </p:sp>
      <p:sp>
        <p:nvSpPr>
          <p:cNvPr id="99" name="Google Shape;99;p14"/>
          <p:cNvSpPr txBox="1"/>
          <p:nvPr/>
        </p:nvSpPr>
        <p:spPr>
          <a:xfrm>
            <a:off x="0" y="4827550"/>
            <a:ext cx="9144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rgbClr val="B7B7B7"/>
                </a:solidFill>
                <a:latin typeface="Sorts Mill Goudy"/>
                <a:ea typeface="Sorts Mill Goudy"/>
                <a:cs typeface="Sorts Mill Goudy"/>
                <a:sym typeface="Sorts Mill Goudy"/>
              </a:rPr>
              <a:t>App Web &amp; Mobile Bien-être &amp; Formations ~ Fanny Saez</a:t>
            </a:r>
            <a:endParaRPr sz="1200">
              <a:solidFill>
                <a:srgbClr val="B7B7B7"/>
              </a:solidFill>
              <a:latin typeface="Sorts Mill Goudy"/>
              <a:ea typeface="Sorts Mill Goudy"/>
              <a:cs typeface="Sorts Mill Goudy"/>
              <a:sym typeface="Sorts Mill Goud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 name="Shape 542"/>
        <p:cNvGrpSpPr/>
        <p:nvPr/>
      </p:nvGrpSpPr>
      <p:grpSpPr>
        <a:xfrm>
          <a:off x="0" y="0"/>
          <a:ext cx="0" cy="0"/>
          <a:chOff x="0" y="0"/>
          <a:chExt cx="0" cy="0"/>
        </a:xfrm>
      </p:grpSpPr>
      <p:grpSp>
        <p:nvGrpSpPr>
          <p:cNvPr id="543" name="Google Shape;543;p32"/>
          <p:cNvGrpSpPr/>
          <p:nvPr/>
        </p:nvGrpSpPr>
        <p:grpSpPr>
          <a:xfrm>
            <a:off x="-1282151" y="1323674"/>
            <a:ext cx="2091900" cy="2091900"/>
            <a:chOff x="-1282151" y="1323674"/>
            <a:chExt cx="2091900" cy="2091900"/>
          </a:xfrm>
        </p:grpSpPr>
        <p:sp>
          <p:nvSpPr>
            <p:cNvPr id="544" name="Google Shape;544;p3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45" name="Google Shape;545;p3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46" name="Google Shape;546;p32"/>
          <p:cNvGrpSpPr/>
          <p:nvPr/>
        </p:nvGrpSpPr>
        <p:grpSpPr>
          <a:xfrm>
            <a:off x="8419899" y="-207226"/>
            <a:ext cx="2091900" cy="2091900"/>
            <a:chOff x="-1282151" y="1323674"/>
            <a:chExt cx="2091900" cy="2091900"/>
          </a:xfrm>
        </p:grpSpPr>
        <p:sp>
          <p:nvSpPr>
            <p:cNvPr id="547" name="Google Shape;547;p3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48" name="Google Shape;548;p3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49" name="Google Shape;549;p32"/>
          <p:cNvGrpSpPr/>
          <p:nvPr/>
        </p:nvGrpSpPr>
        <p:grpSpPr>
          <a:xfrm rot="1901110">
            <a:off x="8682253" y="4361747"/>
            <a:ext cx="1567179" cy="1567179"/>
            <a:chOff x="-1282151" y="1323674"/>
            <a:chExt cx="2091900" cy="2091900"/>
          </a:xfrm>
        </p:grpSpPr>
        <p:sp>
          <p:nvSpPr>
            <p:cNvPr id="550" name="Google Shape;550;p32"/>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551" name="Google Shape;551;p32"/>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552" name="Google Shape;552;p32"/>
          <p:cNvGrpSpPr/>
          <p:nvPr/>
        </p:nvGrpSpPr>
        <p:grpSpPr>
          <a:xfrm>
            <a:off x="292426" y="958261"/>
            <a:ext cx="517327" cy="517327"/>
            <a:chOff x="-1282151" y="1323674"/>
            <a:chExt cx="2091900" cy="2091900"/>
          </a:xfrm>
        </p:grpSpPr>
        <p:sp>
          <p:nvSpPr>
            <p:cNvPr id="553" name="Google Shape;553;p32"/>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554" name="Google Shape;554;p32"/>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555" name="Google Shape;555;p32"/>
          <p:cNvGrpSpPr/>
          <p:nvPr/>
        </p:nvGrpSpPr>
        <p:grpSpPr>
          <a:xfrm>
            <a:off x="-586198" y="149818"/>
            <a:ext cx="878598" cy="878598"/>
            <a:chOff x="-1282151" y="1323674"/>
            <a:chExt cx="2091900" cy="2091900"/>
          </a:xfrm>
        </p:grpSpPr>
        <p:sp>
          <p:nvSpPr>
            <p:cNvPr id="556" name="Google Shape;556;p32"/>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557" name="Google Shape;557;p32"/>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558" name="Google Shape;558;p32"/>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559" name="Google Shape;559;p32"/>
          <p:cNvSpPr txBox="1"/>
          <p:nvPr/>
        </p:nvSpPr>
        <p:spPr>
          <a:xfrm>
            <a:off x="74950" y="39171"/>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Prisma (ORM) | Exemples</a:t>
            </a:r>
            <a:endParaRPr sz="2900">
              <a:solidFill>
                <a:srgbClr val="B7B7B7"/>
              </a:solidFill>
              <a:latin typeface="Work Sans Light"/>
              <a:ea typeface="Work Sans Light"/>
              <a:cs typeface="Work Sans Light"/>
              <a:sym typeface="Work Sans Light"/>
            </a:endParaRPr>
          </a:p>
        </p:txBody>
      </p:sp>
      <p:pic>
        <p:nvPicPr>
          <p:cNvPr id="560" name="Google Shape;560;p32"/>
          <p:cNvPicPr preferRelativeResize="0"/>
          <p:nvPr/>
        </p:nvPicPr>
        <p:blipFill rotWithShape="1">
          <a:blip r:embed="rId4">
            <a:alphaModFix/>
          </a:blip>
          <a:srcRect b="0" l="5917" r="0" t="0"/>
          <a:stretch/>
        </p:blipFill>
        <p:spPr>
          <a:xfrm>
            <a:off x="444275" y="1213225"/>
            <a:ext cx="4657575" cy="1062350"/>
          </a:xfrm>
          <a:prstGeom prst="rect">
            <a:avLst/>
          </a:prstGeom>
          <a:noFill/>
          <a:ln cap="flat" cmpd="sng" w="38100">
            <a:solidFill>
              <a:schemeClr val="accent5"/>
            </a:solidFill>
            <a:prstDash val="solid"/>
            <a:round/>
            <a:headEnd len="sm" w="sm" type="none"/>
            <a:tailEnd len="sm" w="sm" type="none"/>
          </a:ln>
        </p:spPr>
      </p:pic>
      <p:pic>
        <p:nvPicPr>
          <p:cNvPr id="561" name="Google Shape;561;p32"/>
          <p:cNvPicPr preferRelativeResize="0"/>
          <p:nvPr/>
        </p:nvPicPr>
        <p:blipFill>
          <a:blip r:embed="rId5">
            <a:alphaModFix/>
          </a:blip>
          <a:stretch>
            <a:fillRect/>
          </a:stretch>
        </p:blipFill>
        <p:spPr>
          <a:xfrm>
            <a:off x="357301" y="2339413"/>
            <a:ext cx="3830925" cy="2333863"/>
          </a:xfrm>
          <a:prstGeom prst="rect">
            <a:avLst/>
          </a:prstGeom>
          <a:noFill/>
          <a:ln cap="flat" cmpd="sng" w="35225">
            <a:solidFill>
              <a:schemeClr val="accent6"/>
            </a:solidFill>
            <a:prstDash val="solid"/>
            <a:round/>
            <a:headEnd len="sm" w="sm" type="none"/>
            <a:tailEnd len="sm" w="sm" type="none"/>
          </a:ln>
        </p:spPr>
      </p:pic>
      <p:sp>
        <p:nvSpPr>
          <p:cNvPr id="562" name="Google Shape;562;p32"/>
          <p:cNvSpPr txBox="1"/>
          <p:nvPr/>
        </p:nvSpPr>
        <p:spPr>
          <a:xfrm>
            <a:off x="2535325" y="667600"/>
            <a:ext cx="3908700" cy="393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lang="fr" sz="1700">
                <a:solidFill>
                  <a:schemeClr val="lt1"/>
                </a:solidFill>
                <a:latin typeface="Times New Roman"/>
                <a:ea typeface="Times New Roman"/>
                <a:cs typeface="Times New Roman"/>
                <a:sym typeface="Times New Roman"/>
              </a:rPr>
              <a:t> Récupérer les Favoris d'un Utilisateur </a:t>
            </a:r>
            <a:endParaRPr sz="1800">
              <a:solidFill>
                <a:schemeClr val="lt1"/>
              </a:solidFill>
              <a:latin typeface="Times New Roman"/>
              <a:ea typeface="Times New Roman"/>
              <a:cs typeface="Times New Roman"/>
              <a:sym typeface="Times New Roman"/>
            </a:endParaRPr>
          </a:p>
        </p:txBody>
      </p:sp>
      <p:sp>
        <p:nvSpPr>
          <p:cNvPr id="563" name="Google Shape;563;p32"/>
          <p:cNvSpPr txBox="1"/>
          <p:nvPr/>
        </p:nvSpPr>
        <p:spPr>
          <a:xfrm>
            <a:off x="1772675" y="3834125"/>
            <a:ext cx="3094500" cy="476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fr" sz="1200">
                <a:solidFill>
                  <a:srgbClr val="FF0000"/>
                </a:solidFill>
                <a:latin typeface="Times New Roman"/>
                <a:ea typeface="Times New Roman"/>
                <a:cs typeface="Times New Roman"/>
                <a:sym typeface="Times New Roman"/>
              </a:rPr>
              <a:t>POURQUOI l'injection SQL est IMPOSSIBLE avec Prisma ?</a:t>
            </a:r>
            <a:endParaRPr b="1" sz="1300">
              <a:solidFill>
                <a:srgbClr val="FF0000"/>
              </a:solidFill>
              <a:latin typeface="Times New Roman"/>
              <a:ea typeface="Times New Roman"/>
              <a:cs typeface="Times New Roman"/>
              <a:sym typeface="Times New Roman"/>
            </a:endParaRPr>
          </a:p>
        </p:txBody>
      </p:sp>
      <p:sp>
        <p:nvSpPr>
          <p:cNvPr id="564" name="Google Shape;564;p32"/>
          <p:cNvSpPr txBox="1"/>
          <p:nvPr/>
        </p:nvSpPr>
        <p:spPr>
          <a:xfrm>
            <a:off x="4971700" y="3989623"/>
            <a:ext cx="4231500" cy="878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i="1" lang="fr" sz="1300">
                <a:solidFill>
                  <a:schemeClr val="lt1"/>
                </a:solidFill>
                <a:latin typeface="Sorts Mill Goudy"/>
                <a:ea typeface="Sorts Mill Goudy"/>
                <a:cs typeface="Sorts Mill Goudy"/>
                <a:sym typeface="Sorts Mill Goudy"/>
              </a:rPr>
              <a:t>Prisma utilise des requêtes préparées automatiques qui isolent complètement les données utilisateur du code SQL, rendant l'injection impossible.</a:t>
            </a:r>
            <a:endParaRPr i="1" sz="2100">
              <a:solidFill>
                <a:schemeClr val="lt1"/>
              </a:solidFill>
              <a:latin typeface="Sorts Mill Goudy"/>
              <a:ea typeface="Sorts Mill Goudy"/>
              <a:cs typeface="Sorts Mill Goudy"/>
              <a:sym typeface="Sorts Mill Goudy"/>
            </a:endParaRPr>
          </a:p>
        </p:txBody>
      </p:sp>
      <p:sp>
        <p:nvSpPr>
          <p:cNvPr id="565" name="Google Shape;565;p32"/>
          <p:cNvSpPr/>
          <p:nvPr/>
        </p:nvSpPr>
        <p:spPr>
          <a:xfrm>
            <a:off x="601673" y="2982575"/>
            <a:ext cx="2411700" cy="787500"/>
          </a:xfrm>
          <a:prstGeom prst="rect">
            <a:avLst/>
          </a:prstGeom>
          <a:noFill/>
          <a:ln cap="flat" cmpd="sng" w="35225">
            <a:solidFill>
              <a:srgbClr val="FF9900"/>
            </a:solidFill>
            <a:prstDash val="solid"/>
            <a:round/>
            <a:headEnd len="sm" w="sm" type="none"/>
            <a:tailEnd len="sm" w="sm" type="none"/>
          </a:ln>
        </p:spPr>
        <p:txBody>
          <a:bodyPr anchorCtr="0" anchor="ctr" bIns="84500" lIns="84500" spcFirstLastPara="1" rIns="84500" wrap="square" tIns="84500">
            <a:noAutofit/>
          </a:bodyPr>
          <a:lstStyle/>
          <a:p>
            <a:pPr indent="0" lvl="0" marL="0" rtl="0" algn="ctr">
              <a:spcBef>
                <a:spcPts val="0"/>
              </a:spcBef>
              <a:spcAft>
                <a:spcPts val="0"/>
              </a:spcAft>
              <a:buNone/>
            </a:pPr>
            <a:r>
              <a:t/>
            </a:r>
            <a:endParaRPr sz="1294"/>
          </a:p>
        </p:txBody>
      </p:sp>
      <p:cxnSp>
        <p:nvCxnSpPr>
          <p:cNvPr id="566" name="Google Shape;566;p32"/>
          <p:cNvCxnSpPr>
            <a:endCxn id="564" idx="1"/>
          </p:cNvCxnSpPr>
          <p:nvPr/>
        </p:nvCxnSpPr>
        <p:spPr>
          <a:xfrm>
            <a:off x="3869800" y="4242673"/>
            <a:ext cx="1101900" cy="186300"/>
          </a:xfrm>
          <a:prstGeom prst="straightConnector1">
            <a:avLst/>
          </a:prstGeom>
          <a:noFill/>
          <a:ln cap="flat" cmpd="sng" w="28575">
            <a:solidFill>
              <a:srgbClr val="FF0000"/>
            </a:solidFill>
            <a:prstDash val="solid"/>
            <a:round/>
            <a:headEnd len="med" w="med" type="stealth"/>
            <a:tailEnd len="med" w="med" type="stealth"/>
          </a:ln>
        </p:spPr>
      </p:cxnSp>
      <p:sp>
        <p:nvSpPr>
          <p:cNvPr id="567" name="Google Shape;567;p32"/>
          <p:cNvSpPr txBox="1"/>
          <p:nvPr/>
        </p:nvSpPr>
        <p:spPr>
          <a:xfrm>
            <a:off x="3239225" y="2440600"/>
            <a:ext cx="2277900" cy="1228500"/>
          </a:xfrm>
          <a:prstGeom prst="rect">
            <a:avLst/>
          </a:prstGeom>
          <a:solidFill>
            <a:schemeClr val="lt1"/>
          </a:solidFill>
          <a:ln cap="flat" cmpd="sng" w="28575">
            <a:solidFill>
              <a:srgbClr val="FF0000"/>
            </a:solidFill>
            <a:prstDash val="solid"/>
            <a:round/>
            <a:headEnd len="sm" w="sm" type="none"/>
            <a:tailEnd len="sm" w="sm" type="none"/>
          </a:ln>
          <a:effectLst>
            <a:outerShdw blurRad="57150" rotWithShape="0" algn="bl" dir="3420000" dist="76200">
              <a:srgbClr val="616161">
                <a:alpha val="3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fr" sz="900">
                <a:solidFill>
                  <a:schemeClr val="dk1"/>
                </a:solidFill>
                <a:latin typeface="Times New Roman"/>
                <a:ea typeface="Times New Roman"/>
                <a:cs typeface="Times New Roman"/>
                <a:sym typeface="Times New Roman"/>
              </a:rPr>
              <a:t>POURQUOI PRISMA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 sz="1000">
                <a:solidFill>
                  <a:schemeClr val="dk1"/>
                </a:solidFill>
                <a:latin typeface="Sorts Mill Goudy"/>
                <a:ea typeface="Sorts Mill Goudy"/>
                <a:cs typeface="Sorts Mill Goudy"/>
                <a:sym typeface="Sorts Mill Goudy"/>
              </a:rPr>
              <a:t>1.Sécurité automatique (zéro injection SQL)</a:t>
            </a:r>
            <a:endParaRPr sz="1000">
              <a:solidFill>
                <a:schemeClr val="dk1"/>
              </a:solidFill>
              <a:latin typeface="Sorts Mill Goudy"/>
              <a:ea typeface="Sorts Mill Goudy"/>
              <a:cs typeface="Sorts Mill Goudy"/>
              <a:sym typeface="Sorts Mill Goudy"/>
            </a:endParaRPr>
          </a:p>
          <a:p>
            <a:pPr indent="0" lvl="0" marL="0" rtl="0" algn="l">
              <a:spcBef>
                <a:spcPts val="0"/>
              </a:spcBef>
              <a:spcAft>
                <a:spcPts val="0"/>
              </a:spcAft>
              <a:buNone/>
            </a:pPr>
            <a:r>
              <a:rPr lang="fr" sz="1000">
                <a:solidFill>
                  <a:schemeClr val="dk1"/>
                </a:solidFill>
                <a:latin typeface="Sorts Mill Goudy"/>
                <a:ea typeface="Sorts Mill Goudy"/>
                <a:cs typeface="Sorts Mill Goudy"/>
                <a:sym typeface="Sorts Mill Goudy"/>
              </a:rPr>
              <a:t>2.Code lisible et maintenable  </a:t>
            </a:r>
            <a:endParaRPr sz="1000">
              <a:solidFill>
                <a:schemeClr val="dk1"/>
              </a:solidFill>
              <a:latin typeface="Sorts Mill Goudy"/>
              <a:ea typeface="Sorts Mill Goudy"/>
              <a:cs typeface="Sorts Mill Goudy"/>
              <a:sym typeface="Sorts Mill Goudy"/>
            </a:endParaRPr>
          </a:p>
          <a:p>
            <a:pPr indent="0" lvl="0" marL="0" rtl="0" algn="l">
              <a:spcBef>
                <a:spcPts val="0"/>
              </a:spcBef>
              <a:spcAft>
                <a:spcPts val="0"/>
              </a:spcAft>
              <a:buNone/>
            </a:pPr>
            <a:r>
              <a:rPr lang="fr" sz="1000">
                <a:solidFill>
                  <a:schemeClr val="dk1"/>
                </a:solidFill>
                <a:latin typeface="Sorts Mill Goudy"/>
                <a:ea typeface="Sorts Mill Goudy"/>
                <a:cs typeface="Sorts Mill Goudy"/>
                <a:sym typeface="Sorts Mill Goudy"/>
              </a:rPr>
              <a:t>3.Relations simplifiées</a:t>
            </a:r>
            <a:endParaRPr sz="1000">
              <a:solidFill>
                <a:schemeClr val="dk1"/>
              </a:solidFill>
              <a:latin typeface="Sorts Mill Goudy"/>
              <a:ea typeface="Sorts Mill Goudy"/>
              <a:cs typeface="Sorts Mill Goudy"/>
              <a:sym typeface="Sorts Mill Goudy"/>
            </a:endParaRPr>
          </a:p>
          <a:p>
            <a:pPr indent="0" lvl="0" marL="0" rtl="0" algn="l">
              <a:spcBef>
                <a:spcPts val="0"/>
              </a:spcBef>
              <a:spcAft>
                <a:spcPts val="0"/>
              </a:spcAft>
              <a:buNone/>
            </a:pPr>
            <a:r>
              <a:rPr lang="fr" sz="1000">
                <a:solidFill>
                  <a:schemeClr val="dk1"/>
                </a:solidFill>
                <a:latin typeface="Sorts Mill Goudy"/>
                <a:ea typeface="Sorts Mill Goudy"/>
                <a:cs typeface="Sorts Mill Goudy"/>
                <a:sym typeface="Sorts Mill Goudy"/>
              </a:rPr>
              <a:t>4.Type Safety (détection d'erreurs)</a:t>
            </a:r>
            <a:endParaRPr sz="1000">
              <a:solidFill>
                <a:schemeClr val="dk1"/>
              </a:solidFill>
              <a:latin typeface="Sorts Mill Goudy"/>
              <a:ea typeface="Sorts Mill Goudy"/>
              <a:cs typeface="Sorts Mill Goudy"/>
              <a:sym typeface="Sorts Mill Goudy"/>
            </a:endParaRPr>
          </a:p>
          <a:p>
            <a:pPr indent="0" lvl="0" marL="0" rtl="0" algn="l">
              <a:spcBef>
                <a:spcPts val="0"/>
              </a:spcBef>
              <a:spcAft>
                <a:spcPts val="0"/>
              </a:spcAft>
              <a:buNone/>
            </a:pPr>
            <a:r>
              <a:t/>
            </a:r>
            <a:endParaRPr b="1" sz="900">
              <a:solidFill>
                <a:schemeClr val="dk2"/>
              </a:solidFill>
              <a:latin typeface="Sorts Mill Goudy"/>
              <a:ea typeface="Sorts Mill Goudy"/>
              <a:cs typeface="Sorts Mill Goudy"/>
              <a:sym typeface="Sorts Mill Goudy"/>
            </a:endParaRPr>
          </a:p>
        </p:txBody>
      </p:sp>
      <p:pic>
        <p:nvPicPr>
          <p:cNvPr id="568" name="Google Shape;568;p32"/>
          <p:cNvPicPr preferRelativeResize="0"/>
          <p:nvPr/>
        </p:nvPicPr>
        <p:blipFill rotWithShape="1">
          <a:blip r:embed="rId6">
            <a:alphaModFix/>
          </a:blip>
          <a:srcRect b="0" l="5704" r="0" t="0"/>
          <a:stretch/>
        </p:blipFill>
        <p:spPr>
          <a:xfrm>
            <a:off x="5626125" y="1309351"/>
            <a:ext cx="3423201" cy="2435898"/>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grpSp>
        <p:nvGrpSpPr>
          <p:cNvPr id="573" name="Google Shape;573;p33"/>
          <p:cNvGrpSpPr/>
          <p:nvPr/>
        </p:nvGrpSpPr>
        <p:grpSpPr>
          <a:xfrm>
            <a:off x="-1282151" y="1323674"/>
            <a:ext cx="2091900" cy="2091900"/>
            <a:chOff x="-1282151" y="1323674"/>
            <a:chExt cx="2091900" cy="2091900"/>
          </a:xfrm>
        </p:grpSpPr>
        <p:sp>
          <p:nvSpPr>
            <p:cNvPr id="574" name="Google Shape;574;p3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75" name="Google Shape;575;p3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76" name="Google Shape;576;p33"/>
          <p:cNvGrpSpPr/>
          <p:nvPr/>
        </p:nvGrpSpPr>
        <p:grpSpPr>
          <a:xfrm>
            <a:off x="8419899" y="-207226"/>
            <a:ext cx="2091900" cy="2091900"/>
            <a:chOff x="-1282151" y="1323674"/>
            <a:chExt cx="2091900" cy="2091900"/>
          </a:xfrm>
        </p:grpSpPr>
        <p:sp>
          <p:nvSpPr>
            <p:cNvPr id="577" name="Google Shape;577;p33"/>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578" name="Google Shape;578;p33"/>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579" name="Google Shape;579;p33"/>
          <p:cNvGrpSpPr/>
          <p:nvPr/>
        </p:nvGrpSpPr>
        <p:grpSpPr>
          <a:xfrm rot="1901110">
            <a:off x="8682253" y="4361747"/>
            <a:ext cx="1567179" cy="1567179"/>
            <a:chOff x="-1282151" y="1323674"/>
            <a:chExt cx="2091900" cy="2091900"/>
          </a:xfrm>
        </p:grpSpPr>
        <p:sp>
          <p:nvSpPr>
            <p:cNvPr id="580" name="Google Shape;580;p33"/>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581" name="Google Shape;581;p33"/>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582" name="Google Shape;582;p33"/>
          <p:cNvGrpSpPr/>
          <p:nvPr/>
        </p:nvGrpSpPr>
        <p:grpSpPr>
          <a:xfrm>
            <a:off x="292426" y="958261"/>
            <a:ext cx="517327" cy="517327"/>
            <a:chOff x="-1282151" y="1323674"/>
            <a:chExt cx="2091900" cy="2091900"/>
          </a:xfrm>
        </p:grpSpPr>
        <p:sp>
          <p:nvSpPr>
            <p:cNvPr id="583" name="Google Shape;583;p33"/>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584" name="Google Shape;584;p33"/>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585" name="Google Shape;585;p33"/>
          <p:cNvGrpSpPr/>
          <p:nvPr/>
        </p:nvGrpSpPr>
        <p:grpSpPr>
          <a:xfrm>
            <a:off x="-586198" y="149818"/>
            <a:ext cx="878598" cy="878598"/>
            <a:chOff x="-1282151" y="1323674"/>
            <a:chExt cx="2091900" cy="2091900"/>
          </a:xfrm>
        </p:grpSpPr>
        <p:sp>
          <p:nvSpPr>
            <p:cNvPr id="586" name="Google Shape;586;p33"/>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587" name="Google Shape;587;p33"/>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588" name="Google Shape;588;p33"/>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589" name="Google Shape;589;p33"/>
          <p:cNvSpPr txBox="1"/>
          <p:nvPr/>
        </p:nvSpPr>
        <p:spPr>
          <a:xfrm>
            <a:off x="492475" y="210750"/>
            <a:ext cx="53058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PostgreSQL (Neon Tech)</a:t>
            </a:r>
            <a:endParaRPr sz="2900">
              <a:solidFill>
                <a:srgbClr val="B7B7B7"/>
              </a:solidFill>
              <a:latin typeface="Work Sans Light"/>
              <a:ea typeface="Work Sans Light"/>
              <a:cs typeface="Work Sans Light"/>
              <a:sym typeface="Work Sans Light"/>
            </a:endParaRPr>
          </a:p>
        </p:txBody>
      </p:sp>
      <p:pic>
        <p:nvPicPr>
          <p:cNvPr id="590" name="Google Shape;590;p33" title="Capture d'écran 2025-09-26 111840.png"/>
          <p:cNvPicPr preferRelativeResize="0"/>
          <p:nvPr/>
        </p:nvPicPr>
        <p:blipFill>
          <a:blip r:embed="rId4">
            <a:alphaModFix/>
          </a:blip>
          <a:stretch>
            <a:fillRect/>
          </a:stretch>
        </p:blipFill>
        <p:spPr>
          <a:xfrm>
            <a:off x="320867" y="1009975"/>
            <a:ext cx="5856970" cy="2719300"/>
          </a:xfrm>
          <a:prstGeom prst="rect">
            <a:avLst/>
          </a:prstGeom>
          <a:noFill/>
          <a:ln cap="flat" cmpd="sng" w="38100">
            <a:solidFill>
              <a:schemeClr val="accent5"/>
            </a:solidFill>
            <a:prstDash val="solid"/>
            <a:round/>
            <a:headEnd len="sm" w="sm" type="none"/>
            <a:tailEnd len="sm" w="sm" type="none"/>
          </a:ln>
        </p:spPr>
      </p:pic>
      <p:sp>
        <p:nvSpPr>
          <p:cNvPr id="591" name="Google Shape;591;p33"/>
          <p:cNvSpPr txBox="1"/>
          <p:nvPr/>
        </p:nvSpPr>
        <p:spPr>
          <a:xfrm>
            <a:off x="6303551" y="626575"/>
            <a:ext cx="1966800" cy="128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1. </a:t>
            </a:r>
            <a:r>
              <a:rPr b="1" lang="fr" sz="1100">
                <a:solidFill>
                  <a:schemeClr val="lt1"/>
                </a:solidFill>
              </a:rPr>
              <a:t>Qu’est-ce que c’est ?</a:t>
            </a:r>
            <a:endParaRPr b="1" sz="1100">
              <a:solidFill>
                <a:schemeClr val="lt1"/>
              </a:solidFill>
            </a:endParaRPr>
          </a:p>
          <a:p>
            <a:pPr indent="0" lvl="0" marL="0" rtl="0" algn="just">
              <a:lnSpc>
                <a:spcPct val="115000"/>
              </a:lnSpc>
              <a:spcBef>
                <a:spcPts val="1200"/>
              </a:spcBef>
              <a:spcAft>
                <a:spcPts val="1200"/>
              </a:spcAft>
              <a:buNone/>
            </a:pPr>
            <a:r>
              <a:rPr b="1" lang="fr" sz="1100">
                <a:solidFill>
                  <a:schemeClr val="lt1"/>
                </a:solidFill>
              </a:rPr>
              <a:t>PostgreSQL</a:t>
            </a:r>
            <a:r>
              <a:rPr lang="fr" sz="1100">
                <a:solidFill>
                  <a:schemeClr val="lt1"/>
                </a:solidFill>
              </a:rPr>
              <a:t> est une base de données relationnelle </a:t>
            </a:r>
            <a:r>
              <a:rPr b="1" lang="fr" sz="1100">
                <a:solidFill>
                  <a:schemeClr val="lt1"/>
                </a:solidFill>
              </a:rPr>
              <a:t>open-source, performante et fiable.</a:t>
            </a:r>
            <a:endParaRPr b="1" sz="1100">
              <a:solidFill>
                <a:schemeClr val="lt1"/>
              </a:solidFill>
            </a:endParaRPr>
          </a:p>
        </p:txBody>
      </p:sp>
      <p:sp>
        <p:nvSpPr>
          <p:cNvPr id="592" name="Google Shape;592;p33"/>
          <p:cNvSpPr txBox="1"/>
          <p:nvPr/>
        </p:nvSpPr>
        <p:spPr>
          <a:xfrm>
            <a:off x="6303551" y="1913280"/>
            <a:ext cx="2156700" cy="128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2. </a:t>
            </a:r>
            <a:r>
              <a:rPr b="1" lang="fr" sz="1100">
                <a:solidFill>
                  <a:schemeClr val="lt1"/>
                </a:solidFill>
              </a:rPr>
              <a:t>À quoi ça sert ?</a:t>
            </a:r>
            <a:endParaRPr b="1" sz="1100">
              <a:solidFill>
                <a:schemeClr val="lt1"/>
              </a:solidFill>
            </a:endParaRPr>
          </a:p>
          <a:p>
            <a:pPr indent="0" lvl="0" marL="0" rtl="0" algn="just">
              <a:lnSpc>
                <a:spcPct val="115000"/>
              </a:lnSpc>
              <a:spcBef>
                <a:spcPts val="1200"/>
              </a:spcBef>
              <a:spcAft>
                <a:spcPts val="1200"/>
              </a:spcAft>
              <a:buNone/>
            </a:pPr>
            <a:r>
              <a:rPr lang="fr" sz="1100">
                <a:solidFill>
                  <a:schemeClr val="lt1"/>
                </a:solidFill>
              </a:rPr>
              <a:t>Assurer la cohérence des données, gérer les accès simultanés et optimiser les requêtes.</a:t>
            </a:r>
            <a:endParaRPr sz="1100">
              <a:solidFill>
                <a:schemeClr val="lt1"/>
              </a:solidFill>
            </a:endParaRPr>
          </a:p>
        </p:txBody>
      </p:sp>
      <p:sp>
        <p:nvSpPr>
          <p:cNvPr id="593" name="Google Shape;593;p33"/>
          <p:cNvSpPr txBox="1"/>
          <p:nvPr/>
        </p:nvSpPr>
        <p:spPr>
          <a:xfrm>
            <a:off x="6303551" y="3271042"/>
            <a:ext cx="2091900" cy="1635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3. Pourquoi</a:t>
            </a:r>
            <a:r>
              <a:rPr b="1" lang="fr" sz="1100">
                <a:solidFill>
                  <a:schemeClr val="lt1"/>
                </a:solidFill>
              </a:rPr>
              <a:t> ?</a:t>
            </a:r>
            <a:endParaRPr b="1" sz="1100">
              <a:solidFill>
                <a:schemeClr val="lt1"/>
              </a:solidFill>
            </a:endParaRPr>
          </a:p>
          <a:p>
            <a:pPr indent="0" lvl="0" marL="0" rtl="0" algn="just">
              <a:lnSpc>
                <a:spcPct val="115000"/>
              </a:lnSpc>
              <a:spcBef>
                <a:spcPts val="1200"/>
              </a:spcBef>
              <a:spcAft>
                <a:spcPts val="0"/>
              </a:spcAft>
              <a:buNone/>
            </a:pPr>
            <a:r>
              <a:rPr lang="fr" sz="1100">
                <a:solidFill>
                  <a:schemeClr val="lt1"/>
                </a:solidFill>
              </a:rPr>
              <a:t>Pour sa fiabilité, ses relations Many-to-Many natives et son automatisation (cascades, scalabilité).</a:t>
            </a:r>
            <a:endParaRPr sz="1100">
              <a:solidFill>
                <a:schemeClr val="lt1"/>
              </a:solidFill>
            </a:endParaRPr>
          </a:p>
          <a:p>
            <a:pPr indent="0" lvl="0" marL="0" rtl="0" algn="just">
              <a:lnSpc>
                <a:spcPct val="115000"/>
              </a:lnSpc>
              <a:spcBef>
                <a:spcPts val="1200"/>
              </a:spcBef>
              <a:spcAft>
                <a:spcPts val="1200"/>
              </a:spcAft>
              <a:buNone/>
            </a:pPr>
            <a:r>
              <a:t/>
            </a:r>
            <a:endParaRPr sz="1100">
              <a:solidFill>
                <a:schemeClr val="lt1"/>
              </a:solidFill>
            </a:endParaRPr>
          </a:p>
        </p:txBody>
      </p:sp>
      <p:sp>
        <p:nvSpPr>
          <p:cNvPr id="594" name="Google Shape;594;p33"/>
          <p:cNvSpPr txBox="1"/>
          <p:nvPr/>
        </p:nvSpPr>
        <p:spPr>
          <a:xfrm>
            <a:off x="305425" y="3958850"/>
            <a:ext cx="5679900" cy="54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b="1" lang="fr" sz="1100">
                <a:solidFill>
                  <a:schemeClr val="lt1"/>
                </a:solidFill>
              </a:rPr>
              <a:t>Neon Tech</a:t>
            </a:r>
            <a:r>
              <a:rPr lang="fr" sz="1100">
                <a:solidFill>
                  <a:schemeClr val="lt1"/>
                </a:solidFill>
              </a:rPr>
              <a:t> = une version </a:t>
            </a:r>
            <a:r>
              <a:rPr b="1" lang="fr" sz="1100">
                <a:solidFill>
                  <a:schemeClr val="lt1"/>
                </a:solidFill>
              </a:rPr>
              <a:t>cloud et serverless de PostgreSQL</a:t>
            </a:r>
            <a:r>
              <a:rPr lang="fr" sz="1100">
                <a:solidFill>
                  <a:schemeClr val="lt1"/>
                </a:solidFill>
              </a:rPr>
              <a:t>, qui se scale automatiquement et permet de créer des </a:t>
            </a:r>
            <a:r>
              <a:rPr b="1" lang="fr" sz="1100">
                <a:solidFill>
                  <a:schemeClr val="lt1"/>
                </a:solidFill>
              </a:rPr>
              <a:t>branches de base</a:t>
            </a:r>
            <a:r>
              <a:rPr lang="fr" sz="1100">
                <a:solidFill>
                  <a:schemeClr val="lt1"/>
                </a:solidFill>
              </a:rPr>
              <a:t> comme avec Git.</a:t>
            </a:r>
            <a:endParaRPr sz="11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8" name="Shape 598"/>
        <p:cNvGrpSpPr/>
        <p:nvPr/>
      </p:nvGrpSpPr>
      <p:grpSpPr>
        <a:xfrm>
          <a:off x="0" y="0"/>
          <a:ext cx="0" cy="0"/>
          <a:chOff x="0" y="0"/>
          <a:chExt cx="0" cy="0"/>
        </a:xfrm>
      </p:grpSpPr>
      <p:grpSp>
        <p:nvGrpSpPr>
          <p:cNvPr id="599" name="Google Shape;599;p34"/>
          <p:cNvGrpSpPr/>
          <p:nvPr/>
        </p:nvGrpSpPr>
        <p:grpSpPr>
          <a:xfrm>
            <a:off x="-1282151" y="1323674"/>
            <a:ext cx="2091900" cy="2091900"/>
            <a:chOff x="-1282151" y="1323674"/>
            <a:chExt cx="2091900" cy="2091900"/>
          </a:xfrm>
        </p:grpSpPr>
        <p:sp>
          <p:nvSpPr>
            <p:cNvPr id="600" name="Google Shape;600;p3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01" name="Google Shape;601;p3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02" name="Google Shape;602;p34"/>
          <p:cNvGrpSpPr/>
          <p:nvPr/>
        </p:nvGrpSpPr>
        <p:grpSpPr>
          <a:xfrm>
            <a:off x="8419899" y="-207226"/>
            <a:ext cx="2091900" cy="2091900"/>
            <a:chOff x="-1282151" y="1323674"/>
            <a:chExt cx="2091900" cy="2091900"/>
          </a:xfrm>
        </p:grpSpPr>
        <p:sp>
          <p:nvSpPr>
            <p:cNvPr id="603" name="Google Shape;603;p34"/>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04" name="Google Shape;604;p34"/>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05" name="Google Shape;605;p34"/>
          <p:cNvGrpSpPr/>
          <p:nvPr/>
        </p:nvGrpSpPr>
        <p:grpSpPr>
          <a:xfrm rot="1901110">
            <a:off x="8682253" y="4361747"/>
            <a:ext cx="1567179" cy="1567179"/>
            <a:chOff x="-1282151" y="1323674"/>
            <a:chExt cx="2091900" cy="2091900"/>
          </a:xfrm>
        </p:grpSpPr>
        <p:sp>
          <p:nvSpPr>
            <p:cNvPr id="606" name="Google Shape;606;p34"/>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607" name="Google Shape;607;p34"/>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608" name="Google Shape;608;p34"/>
          <p:cNvGrpSpPr/>
          <p:nvPr/>
        </p:nvGrpSpPr>
        <p:grpSpPr>
          <a:xfrm>
            <a:off x="292426" y="958261"/>
            <a:ext cx="517327" cy="517327"/>
            <a:chOff x="-1282151" y="1323674"/>
            <a:chExt cx="2091900" cy="2091900"/>
          </a:xfrm>
        </p:grpSpPr>
        <p:sp>
          <p:nvSpPr>
            <p:cNvPr id="609" name="Google Shape;609;p34"/>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610" name="Google Shape;610;p34"/>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611" name="Google Shape;611;p34"/>
          <p:cNvGrpSpPr/>
          <p:nvPr/>
        </p:nvGrpSpPr>
        <p:grpSpPr>
          <a:xfrm>
            <a:off x="-586198" y="149818"/>
            <a:ext cx="878598" cy="878598"/>
            <a:chOff x="-1282151" y="1323674"/>
            <a:chExt cx="2091900" cy="2091900"/>
          </a:xfrm>
        </p:grpSpPr>
        <p:sp>
          <p:nvSpPr>
            <p:cNvPr id="612" name="Google Shape;612;p34"/>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613" name="Google Shape;613;p34"/>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614" name="Google Shape;614;p34"/>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615" name="Google Shape;615;p34"/>
          <p:cNvSpPr txBox="1"/>
          <p:nvPr/>
        </p:nvSpPr>
        <p:spPr>
          <a:xfrm>
            <a:off x="292400" y="186125"/>
            <a:ext cx="1367700" cy="47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900">
                <a:solidFill>
                  <a:srgbClr val="B7B7B7"/>
                </a:solidFill>
                <a:latin typeface="Work Sans Light"/>
                <a:ea typeface="Work Sans Light"/>
                <a:cs typeface="Work Sans Light"/>
                <a:sym typeface="Work Sans Light"/>
              </a:rPr>
              <a:t>API</a:t>
            </a:r>
            <a:endParaRPr sz="2900">
              <a:solidFill>
                <a:srgbClr val="B7B7B7"/>
              </a:solidFill>
              <a:latin typeface="Work Sans Light"/>
              <a:ea typeface="Work Sans Light"/>
              <a:cs typeface="Work Sans Light"/>
              <a:sym typeface="Work Sans Light"/>
            </a:endParaRPr>
          </a:p>
        </p:txBody>
      </p:sp>
      <p:sp>
        <p:nvSpPr>
          <p:cNvPr id="616" name="Google Shape;616;p34"/>
          <p:cNvSpPr txBox="1"/>
          <p:nvPr/>
        </p:nvSpPr>
        <p:spPr>
          <a:xfrm>
            <a:off x="1346275" y="435075"/>
            <a:ext cx="2383800" cy="14814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1200"/>
              </a:spcBef>
              <a:spcAft>
                <a:spcPts val="0"/>
              </a:spcAft>
              <a:buClr>
                <a:schemeClr val="lt1"/>
              </a:buClr>
              <a:buSzPts val="1100"/>
              <a:buAutoNum type="arabicPeriod"/>
            </a:pPr>
            <a:r>
              <a:rPr b="1" lang="fr" sz="1100">
                <a:solidFill>
                  <a:schemeClr val="lt1"/>
                </a:solidFill>
              </a:rPr>
              <a:t>Qu’est-ce que c’est ?</a:t>
            </a:r>
            <a:endParaRPr b="1" sz="1100">
              <a:solidFill>
                <a:schemeClr val="lt1"/>
              </a:solidFill>
            </a:endParaRPr>
          </a:p>
          <a:p>
            <a:pPr indent="0" lvl="0" marL="0" rtl="0" algn="just">
              <a:lnSpc>
                <a:spcPct val="115000"/>
              </a:lnSpc>
              <a:spcBef>
                <a:spcPts val="1200"/>
              </a:spcBef>
              <a:spcAft>
                <a:spcPts val="1200"/>
              </a:spcAft>
              <a:buNone/>
            </a:pPr>
            <a:r>
              <a:rPr lang="fr" sz="1100">
                <a:solidFill>
                  <a:schemeClr val="lt1"/>
                </a:solidFill>
              </a:rPr>
              <a:t>Une </a:t>
            </a:r>
            <a:r>
              <a:rPr b="1" lang="fr" sz="1100">
                <a:solidFill>
                  <a:schemeClr val="lt1"/>
                </a:solidFill>
              </a:rPr>
              <a:t>API REST</a:t>
            </a:r>
            <a:r>
              <a:rPr lang="fr" sz="1100">
                <a:solidFill>
                  <a:schemeClr val="lt1"/>
                </a:solidFill>
              </a:rPr>
              <a:t> qui relie le </a:t>
            </a:r>
            <a:r>
              <a:rPr b="1" lang="fr" sz="1100">
                <a:solidFill>
                  <a:schemeClr val="lt1"/>
                </a:solidFill>
              </a:rPr>
              <a:t>frontend (React/Next.js)</a:t>
            </a:r>
            <a:r>
              <a:rPr lang="fr" sz="1100">
                <a:solidFill>
                  <a:schemeClr val="lt1"/>
                </a:solidFill>
              </a:rPr>
              <a:t> au </a:t>
            </a:r>
            <a:r>
              <a:rPr b="1" lang="fr" sz="1100">
                <a:solidFill>
                  <a:schemeClr val="lt1"/>
                </a:solidFill>
              </a:rPr>
              <a:t>backend (API Routes + Prisma qui communique avec la bdd PostgreSQL Neon)</a:t>
            </a:r>
            <a:r>
              <a:rPr lang="fr" sz="1100">
                <a:solidFill>
                  <a:schemeClr val="lt1"/>
                </a:solidFill>
              </a:rPr>
              <a:t>.</a:t>
            </a:r>
            <a:endParaRPr sz="1100">
              <a:solidFill>
                <a:schemeClr val="lt1"/>
              </a:solidFill>
            </a:endParaRPr>
          </a:p>
        </p:txBody>
      </p:sp>
      <p:sp>
        <p:nvSpPr>
          <p:cNvPr id="617" name="Google Shape;617;p34"/>
          <p:cNvSpPr txBox="1"/>
          <p:nvPr/>
        </p:nvSpPr>
        <p:spPr>
          <a:xfrm>
            <a:off x="4077550" y="435075"/>
            <a:ext cx="2156700" cy="109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   2</a:t>
            </a:r>
            <a:r>
              <a:rPr b="1" lang="fr" sz="1100">
                <a:solidFill>
                  <a:schemeClr val="lt1"/>
                </a:solidFill>
              </a:rPr>
              <a:t>. </a:t>
            </a:r>
            <a:r>
              <a:rPr b="1" lang="fr" sz="1100">
                <a:solidFill>
                  <a:schemeClr val="lt1"/>
                </a:solidFill>
              </a:rPr>
              <a:t>À quoi ça sert ?</a:t>
            </a:r>
            <a:endParaRPr b="1" sz="1100">
              <a:solidFill>
                <a:schemeClr val="lt1"/>
              </a:solidFill>
            </a:endParaRPr>
          </a:p>
          <a:p>
            <a:pPr indent="0" lvl="0" marL="0" rtl="0" algn="just">
              <a:lnSpc>
                <a:spcPct val="115000"/>
              </a:lnSpc>
              <a:spcBef>
                <a:spcPts val="1200"/>
              </a:spcBef>
              <a:spcAft>
                <a:spcPts val="1200"/>
              </a:spcAft>
              <a:buNone/>
            </a:pPr>
            <a:r>
              <a:rPr b="1" lang="fr" sz="1100">
                <a:solidFill>
                  <a:schemeClr val="lt1"/>
                </a:solidFill>
              </a:rPr>
              <a:t>Structurer et sécuriser</a:t>
            </a:r>
            <a:r>
              <a:rPr lang="fr" sz="1100">
                <a:solidFill>
                  <a:schemeClr val="lt1"/>
                </a:solidFill>
              </a:rPr>
              <a:t> les échanges de données : articles, favoris, administration.</a:t>
            </a:r>
            <a:endParaRPr sz="1100">
              <a:solidFill>
                <a:schemeClr val="lt1"/>
              </a:solidFill>
            </a:endParaRPr>
          </a:p>
        </p:txBody>
      </p:sp>
      <p:sp>
        <p:nvSpPr>
          <p:cNvPr id="618" name="Google Shape;618;p34"/>
          <p:cNvSpPr txBox="1"/>
          <p:nvPr/>
        </p:nvSpPr>
        <p:spPr>
          <a:xfrm>
            <a:off x="6377100" y="365775"/>
            <a:ext cx="1925400" cy="1620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100">
                <a:solidFill>
                  <a:schemeClr val="lt1"/>
                </a:solidFill>
              </a:rPr>
              <a:t>   3. Pourquoi ?</a:t>
            </a:r>
            <a:endParaRPr b="1" sz="11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fr" sz="1100">
                <a:solidFill>
                  <a:schemeClr val="lt1"/>
                </a:solidFill>
              </a:rPr>
              <a:t>Séparer frontend/backend</a:t>
            </a:r>
            <a:r>
              <a:rPr lang="fr" sz="1100">
                <a:solidFill>
                  <a:schemeClr val="lt1"/>
                </a:solidFill>
              </a:rPr>
              <a:t>, assurer la </a:t>
            </a:r>
            <a:r>
              <a:rPr b="1" lang="fr" sz="1100">
                <a:solidFill>
                  <a:schemeClr val="lt1"/>
                </a:solidFill>
              </a:rPr>
              <a:t>sécurité</a:t>
            </a:r>
            <a:r>
              <a:rPr lang="fr" sz="1100">
                <a:solidFill>
                  <a:schemeClr val="lt1"/>
                </a:solidFill>
              </a:rPr>
              <a:t>, la </a:t>
            </a:r>
            <a:r>
              <a:rPr b="1" lang="fr" sz="1100">
                <a:solidFill>
                  <a:schemeClr val="lt1"/>
                </a:solidFill>
              </a:rPr>
              <a:t>cohérence</a:t>
            </a:r>
            <a:r>
              <a:rPr lang="fr" sz="1100">
                <a:solidFill>
                  <a:schemeClr val="lt1"/>
                </a:solidFill>
              </a:rPr>
              <a:t> et faciliter la </a:t>
            </a:r>
            <a:r>
              <a:rPr b="1" lang="fr" sz="1100">
                <a:solidFill>
                  <a:schemeClr val="lt1"/>
                </a:solidFill>
              </a:rPr>
              <a:t>maintenance</a:t>
            </a:r>
            <a:r>
              <a:rPr lang="fr" sz="1100">
                <a:solidFill>
                  <a:schemeClr val="lt1"/>
                </a:solidFill>
              </a:rPr>
              <a:t>.</a:t>
            </a:r>
            <a:endParaRPr sz="1100">
              <a:solidFill>
                <a:schemeClr val="lt1"/>
              </a:solidFill>
            </a:endParaRPr>
          </a:p>
          <a:p>
            <a:pPr indent="0" lvl="0" marL="0" rtl="0" algn="just">
              <a:lnSpc>
                <a:spcPct val="115000"/>
              </a:lnSpc>
              <a:spcBef>
                <a:spcPts val="1200"/>
              </a:spcBef>
              <a:spcAft>
                <a:spcPts val="1200"/>
              </a:spcAft>
              <a:buNone/>
            </a:pPr>
            <a:r>
              <a:t/>
            </a:r>
            <a:endParaRPr sz="1000">
              <a:solidFill>
                <a:schemeClr val="lt1"/>
              </a:solidFill>
            </a:endParaRPr>
          </a:p>
        </p:txBody>
      </p:sp>
      <p:pic>
        <p:nvPicPr>
          <p:cNvPr id="619" name="Google Shape;619;p34"/>
          <p:cNvPicPr preferRelativeResize="0"/>
          <p:nvPr/>
        </p:nvPicPr>
        <p:blipFill>
          <a:blip r:embed="rId4">
            <a:alphaModFix/>
          </a:blip>
          <a:stretch>
            <a:fillRect/>
          </a:stretch>
        </p:blipFill>
        <p:spPr>
          <a:xfrm>
            <a:off x="352077" y="2076290"/>
            <a:ext cx="8439850" cy="2469225"/>
          </a:xfrm>
          <a:prstGeom prst="rect">
            <a:avLst/>
          </a:prstGeom>
          <a:noFill/>
          <a:ln cap="flat" cmpd="sng" w="88900">
            <a:solidFill>
              <a:schemeClr val="accent6"/>
            </a:solidFill>
            <a:prstDash val="solid"/>
            <a:miter lim="8000"/>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3" name="Shape 623"/>
        <p:cNvGrpSpPr/>
        <p:nvPr/>
      </p:nvGrpSpPr>
      <p:grpSpPr>
        <a:xfrm>
          <a:off x="0" y="0"/>
          <a:ext cx="0" cy="0"/>
          <a:chOff x="0" y="0"/>
          <a:chExt cx="0" cy="0"/>
        </a:xfrm>
      </p:grpSpPr>
      <p:grpSp>
        <p:nvGrpSpPr>
          <p:cNvPr id="624" name="Google Shape;624;p35"/>
          <p:cNvGrpSpPr/>
          <p:nvPr/>
        </p:nvGrpSpPr>
        <p:grpSpPr>
          <a:xfrm>
            <a:off x="-1282151" y="1323674"/>
            <a:ext cx="2091900" cy="2091900"/>
            <a:chOff x="-1282151" y="1323674"/>
            <a:chExt cx="2091900" cy="2091900"/>
          </a:xfrm>
        </p:grpSpPr>
        <p:sp>
          <p:nvSpPr>
            <p:cNvPr id="625" name="Google Shape;625;p3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26" name="Google Shape;626;p3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27" name="Google Shape;627;p35"/>
          <p:cNvGrpSpPr/>
          <p:nvPr/>
        </p:nvGrpSpPr>
        <p:grpSpPr>
          <a:xfrm>
            <a:off x="8419899" y="-207226"/>
            <a:ext cx="2091900" cy="2091900"/>
            <a:chOff x="-1282151" y="1323674"/>
            <a:chExt cx="2091900" cy="2091900"/>
          </a:xfrm>
        </p:grpSpPr>
        <p:sp>
          <p:nvSpPr>
            <p:cNvPr id="628" name="Google Shape;628;p3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29" name="Google Shape;629;p3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30" name="Google Shape;630;p35"/>
          <p:cNvGrpSpPr/>
          <p:nvPr/>
        </p:nvGrpSpPr>
        <p:grpSpPr>
          <a:xfrm rot="1901110">
            <a:off x="8682253" y="4361747"/>
            <a:ext cx="1567179" cy="1567179"/>
            <a:chOff x="-1282151" y="1323674"/>
            <a:chExt cx="2091900" cy="2091900"/>
          </a:xfrm>
        </p:grpSpPr>
        <p:sp>
          <p:nvSpPr>
            <p:cNvPr id="631" name="Google Shape;631;p35"/>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632" name="Google Shape;632;p35"/>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633" name="Google Shape;633;p35"/>
          <p:cNvGrpSpPr/>
          <p:nvPr/>
        </p:nvGrpSpPr>
        <p:grpSpPr>
          <a:xfrm>
            <a:off x="292426" y="958261"/>
            <a:ext cx="517327" cy="517327"/>
            <a:chOff x="-1282151" y="1323674"/>
            <a:chExt cx="2091900" cy="2091900"/>
          </a:xfrm>
        </p:grpSpPr>
        <p:sp>
          <p:nvSpPr>
            <p:cNvPr id="634" name="Google Shape;634;p35"/>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635" name="Google Shape;635;p35"/>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636" name="Google Shape;636;p35"/>
          <p:cNvGrpSpPr/>
          <p:nvPr/>
        </p:nvGrpSpPr>
        <p:grpSpPr>
          <a:xfrm>
            <a:off x="-586198" y="149818"/>
            <a:ext cx="878598" cy="878598"/>
            <a:chOff x="-1282151" y="1323674"/>
            <a:chExt cx="2091900" cy="2091900"/>
          </a:xfrm>
        </p:grpSpPr>
        <p:sp>
          <p:nvSpPr>
            <p:cNvPr id="637" name="Google Shape;637;p35"/>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638" name="Google Shape;638;p35"/>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639" name="Google Shape;639;p35"/>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640" name="Google Shape;640;p35"/>
          <p:cNvSpPr txBox="1"/>
          <p:nvPr/>
        </p:nvSpPr>
        <p:spPr>
          <a:xfrm>
            <a:off x="74950" y="21239"/>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API (exemples) | CRUD des articles/[slug]</a:t>
            </a:r>
            <a:endParaRPr sz="2900">
              <a:solidFill>
                <a:srgbClr val="B7B7B7"/>
              </a:solidFill>
              <a:latin typeface="Work Sans Light"/>
              <a:ea typeface="Work Sans Light"/>
              <a:cs typeface="Work Sans Light"/>
              <a:sym typeface="Work Sans Light"/>
            </a:endParaRPr>
          </a:p>
        </p:txBody>
      </p:sp>
      <p:pic>
        <p:nvPicPr>
          <p:cNvPr id="641" name="Google Shape;641;p35" title="POST_FrontEnd_api_articles.png"/>
          <p:cNvPicPr preferRelativeResize="0"/>
          <p:nvPr/>
        </p:nvPicPr>
        <p:blipFill rotWithShape="1">
          <a:blip r:embed="rId4">
            <a:alphaModFix/>
          </a:blip>
          <a:srcRect b="0" l="3799" r="0" t="0"/>
          <a:stretch/>
        </p:blipFill>
        <p:spPr>
          <a:xfrm>
            <a:off x="74938" y="578300"/>
            <a:ext cx="4202601" cy="1921918"/>
          </a:xfrm>
          <a:prstGeom prst="rect">
            <a:avLst/>
          </a:prstGeom>
          <a:noFill/>
          <a:ln cap="flat" cmpd="sng" w="38100">
            <a:solidFill>
              <a:schemeClr val="accent5"/>
            </a:solidFill>
            <a:prstDash val="solid"/>
            <a:round/>
            <a:headEnd len="sm" w="sm" type="none"/>
            <a:tailEnd len="sm" w="sm" type="none"/>
          </a:ln>
        </p:spPr>
      </p:pic>
      <p:pic>
        <p:nvPicPr>
          <p:cNvPr id="642" name="Google Shape;642;p35" title="GET_FrontEnd_api_articles_slug.png"/>
          <p:cNvPicPr preferRelativeResize="0"/>
          <p:nvPr/>
        </p:nvPicPr>
        <p:blipFill rotWithShape="1">
          <a:blip r:embed="rId5">
            <a:alphaModFix/>
          </a:blip>
          <a:srcRect b="0" l="6349" r="0" t="0"/>
          <a:stretch/>
        </p:blipFill>
        <p:spPr>
          <a:xfrm>
            <a:off x="4518083" y="574563"/>
            <a:ext cx="4205766" cy="1284725"/>
          </a:xfrm>
          <a:prstGeom prst="rect">
            <a:avLst/>
          </a:prstGeom>
          <a:noFill/>
          <a:ln cap="flat" cmpd="sng" w="38100">
            <a:solidFill>
              <a:schemeClr val="accent5"/>
            </a:solidFill>
            <a:prstDash val="solid"/>
            <a:round/>
            <a:headEnd len="sm" w="sm" type="none"/>
            <a:tailEnd len="sm" w="sm" type="none"/>
          </a:ln>
        </p:spPr>
      </p:pic>
      <p:pic>
        <p:nvPicPr>
          <p:cNvPr id="643" name="Google Shape;643;p35" title="PUT_FrontEnd_api_articles_slug.png"/>
          <p:cNvPicPr preferRelativeResize="0"/>
          <p:nvPr/>
        </p:nvPicPr>
        <p:blipFill rotWithShape="1">
          <a:blip r:embed="rId6">
            <a:alphaModFix/>
          </a:blip>
          <a:srcRect b="7740" l="5882" r="0" t="0"/>
          <a:stretch/>
        </p:blipFill>
        <p:spPr>
          <a:xfrm>
            <a:off x="5197413" y="2453862"/>
            <a:ext cx="3901826" cy="1765625"/>
          </a:xfrm>
          <a:prstGeom prst="rect">
            <a:avLst/>
          </a:prstGeom>
          <a:noFill/>
          <a:ln cap="flat" cmpd="sng" w="38100">
            <a:solidFill>
              <a:schemeClr val="accent5"/>
            </a:solidFill>
            <a:prstDash val="solid"/>
            <a:round/>
            <a:headEnd len="sm" w="sm" type="none"/>
            <a:tailEnd len="sm" w="sm" type="none"/>
          </a:ln>
        </p:spPr>
      </p:pic>
      <p:pic>
        <p:nvPicPr>
          <p:cNvPr id="644" name="Google Shape;644;p35" title="DELETE_FrontEnd_api_articles_slug.png"/>
          <p:cNvPicPr preferRelativeResize="0"/>
          <p:nvPr/>
        </p:nvPicPr>
        <p:blipFill rotWithShape="1">
          <a:blip r:embed="rId7">
            <a:alphaModFix/>
          </a:blip>
          <a:srcRect b="0" l="8206" r="0" t="0"/>
          <a:stretch/>
        </p:blipFill>
        <p:spPr>
          <a:xfrm>
            <a:off x="1175775" y="3068200"/>
            <a:ext cx="3655624" cy="1535825"/>
          </a:xfrm>
          <a:prstGeom prst="rect">
            <a:avLst/>
          </a:prstGeom>
          <a:noFill/>
          <a:ln cap="flat" cmpd="sng" w="38100">
            <a:solidFill>
              <a:schemeClr val="accent5"/>
            </a:solidFill>
            <a:prstDash val="solid"/>
            <a:round/>
            <a:headEnd len="sm" w="sm" type="none"/>
            <a:tailEnd len="sm" w="sm" type="none"/>
          </a:ln>
        </p:spPr>
      </p:pic>
      <p:sp>
        <p:nvSpPr>
          <p:cNvPr id="645" name="Google Shape;645;p35"/>
          <p:cNvSpPr txBox="1"/>
          <p:nvPr/>
        </p:nvSpPr>
        <p:spPr>
          <a:xfrm>
            <a:off x="809750" y="2541525"/>
            <a:ext cx="411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900">
                <a:solidFill>
                  <a:schemeClr val="lt1"/>
                </a:solidFill>
              </a:rPr>
              <a:t>1. </a:t>
            </a:r>
            <a:r>
              <a:rPr b="1" lang="fr" sz="900">
                <a:solidFill>
                  <a:schemeClr val="lt1"/>
                </a:solidFill>
              </a:rPr>
              <a:t>Explication :</a:t>
            </a:r>
            <a:r>
              <a:rPr lang="fr" sz="900">
                <a:solidFill>
                  <a:schemeClr val="lt1"/>
                </a:solidFill>
              </a:rPr>
              <a:t> Vérification du token admin, Prisma crée un nouvel article en base avec les données requises.</a:t>
            </a:r>
            <a:endParaRPr sz="900">
              <a:solidFill>
                <a:schemeClr val="lt1"/>
              </a:solidFill>
            </a:endParaRPr>
          </a:p>
        </p:txBody>
      </p:sp>
      <p:sp>
        <p:nvSpPr>
          <p:cNvPr id="646" name="Google Shape;646;p35"/>
          <p:cNvSpPr txBox="1"/>
          <p:nvPr/>
        </p:nvSpPr>
        <p:spPr>
          <a:xfrm>
            <a:off x="4518075" y="1919750"/>
            <a:ext cx="4551600" cy="7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900">
                <a:solidFill>
                  <a:schemeClr val="lt1"/>
                </a:solidFill>
              </a:rPr>
              <a:t>2</a:t>
            </a:r>
            <a:r>
              <a:rPr b="1" lang="fr" sz="900">
                <a:solidFill>
                  <a:schemeClr val="lt1"/>
                </a:solidFill>
              </a:rPr>
              <a:t>. Explication :</a:t>
            </a:r>
            <a:r>
              <a:rPr lang="fr" sz="900">
                <a:solidFill>
                  <a:schemeClr val="lt1"/>
                </a:solidFill>
              </a:rPr>
              <a:t> </a:t>
            </a:r>
            <a:r>
              <a:rPr lang="fr" sz="1000">
                <a:solidFill>
                  <a:srgbClr val="616161"/>
                </a:solidFill>
              </a:rPr>
              <a:t> </a:t>
            </a:r>
            <a:r>
              <a:rPr lang="fr" sz="900">
                <a:solidFill>
                  <a:schemeClr val="lt1"/>
                </a:solidFill>
              </a:rPr>
              <a:t>Prisma récupère l'article dont le slug correspond, uniquement si son statut est 'publié'. Retourne l'article avec les blocs de contenu, paragraphes et catégorie.</a:t>
            </a:r>
            <a:endParaRPr sz="900">
              <a:solidFill>
                <a:schemeClr val="lt1"/>
              </a:solidFill>
            </a:endParaRPr>
          </a:p>
        </p:txBody>
      </p:sp>
      <p:sp>
        <p:nvSpPr>
          <p:cNvPr id="647" name="Google Shape;647;p35"/>
          <p:cNvSpPr txBox="1"/>
          <p:nvPr/>
        </p:nvSpPr>
        <p:spPr>
          <a:xfrm>
            <a:off x="5558500" y="4260725"/>
            <a:ext cx="3330000" cy="5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900">
                <a:solidFill>
                  <a:schemeClr val="lt1"/>
                </a:solidFill>
              </a:rPr>
              <a:t>3</a:t>
            </a:r>
            <a:r>
              <a:rPr b="1" lang="fr" sz="900">
                <a:solidFill>
                  <a:schemeClr val="lt1"/>
                </a:solidFill>
              </a:rPr>
              <a:t>. Explication :</a:t>
            </a:r>
            <a:r>
              <a:rPr lang="fr" sz="900">
                <a:solidFill>
                  <a:schemeClr val="lt1"/>
                </a:solidFill>
              </a:rPr>
              <a:t> </a:t>
            </a:r>
            <a:r>
              <a:rPr lang="fr" sz="900">
                <a:solidFill>
                  <a:schemeClr val="lt1"/>
                </a:solidFill>
              </a:rPr>
              <a:t>Vérification du token admin, puis mise à jour de l'article filtré, description, contenu, image, blocs, paragraphes, etc.) via Prisma.</a:t>
            </a:r>
            <a:endParaRPr sz="900">
              <a:solidFill>
                <a:schemeClr val="lt1"/>
              </a:solidFill>
            </a:endParaRPr>
          </a:p>
        </p:txBody>
      </p:sp>
      <p:sp>
        <p:nvSpPr>
          <p:cNvPr id="648" name="Google Shape;648;p35"/>
          <p:cNvSpPr txBox="1"/>
          <p:nvPr/>
        </p:nvSpPr>
        <p:spPr>
          <a:xfrm>
            <a:off x="163450" y="3360700"/>
            <a:ext cx="1019700" cy="12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900">
                <a:solidFill>
                  <a:schemeClr val="lt1"/>
                </a:solidFill>
              </a:rPr>
              <a:t>4</a:t>
            </a:r>
            <a:r>
              <a:rPr b="1" lang="fr" sz="900">
                <a:solidFill>
                  <a:schemeClr val="lt1"/>
                </a:solidFill>
              </a:rPr>
              <a:t>. Explication :</a:t>
            </a:r>
            <a:r>
              <a:rPr lang="fr" sz="900">
                <a:solidFill>
                  <a:schemeClr val="lt1"/>
                </a:solidFill>
              </a:rPr>
              <a:t> </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lang="fr" sz="900">
                <a:solidFill>
                  <a:schemeClr val="lt1"/>
                </a:solidFill>
              </a:rPr>
              <a:t>Le serveur vérifie le rôle admin, puis supprime l'article avec Prisma</a:t>
            </a:r>
            <a:endParaRPr sz="9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2" name="Shape 652"/>
        <p:cNvGrpSpPr/>
        <p:nvPr/>
      </p:nvGrpSpPr>
      <p:grpSpPr>
        <a:xfrm>
          <a:off x="0" y="0"/>
          <a:ext cx="0" cy="0"/>
          <a:chOff x="0" y="0"/>
          <a:chExt cx="0" cy="0"/>
        </a:xfrm>
      </p:grpSpPr>
      <p:grpSp>
        <p:nvGrpSpPr>
          <p:cNvPr id="653" name="Google Shape;653;p36"/>
          <p:cNvGrpSpPr/>
          <p:nvPr/>
        </p:nvGrpSpPr>
        <p:grpSpPr>
          <a:xfrm>
            <a:off x="-1282151" y="1323674"/>
            <a:ext cx="2091900" cy="2091900"/>
            <a:chOff x="-1282151" y="1323674"/>
            <a:chExt cx="2091900" cy="2091900"/>
          </a:xfrm>
        </p:grpSpPr>
        <p:sp>
          <p:nvSpPr>
            <p:cNvPr id="654" name="Google Shape;654;p3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55" name="Google Shape;655;p3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56" name="Google Shape;656;p36"/>
          <p:cNvGrpSpPr/>
          <p:nvPr/>
        </p:nvGrpSpPr>
        <p:grpSpPr>
          <a:xfrm>
            <a:off x="8419899" y="-207226"/>
            <a:ext cx="2091900" cy="2091900"/>
            <a:chOff x="-1282151" y="1323674"/>
            <a:chExt cx="2091900" cy="2091900"/>
          </a:xfrm>
        </p:grpSpPr>
        <p:sp>
          <p:nvSpPr>
            <p:cNvPr id="657" name="Google Shape;657;p3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58" name="Google Shape;658;p3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59" name="Google Shape;659;p36"/>
          <p:cNvGrpSpPr/>
          <p:nvPr/>
        </p:nvGrpSpPr>
        <p:grpSpPr>
          <a:xfrm rot="1901110">
            <a:off x="8682253" y="4361747"/>
            <a:ext cx="1567179" cy="1567179"/>
            <a:chOff x="-1282151" y="1323674"/>
            <a:chExt cx="2091900" cy="2091900"/>
          </a:xfrm>
        </p:grpSpPr>
        <p:sp>
          <p:nvSpPr>
            <p:cNvPr id="660" name="Google Shape;660;p36"/>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661" name="Google Shape;661;p36"/>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662" name="Google Shape;662;p36"/>
          <p:cNvGrpSpPr/>
          <p:nvPr/>
        </p:nvGrpSpPr>
        <p:grpSpPr>
          <a:xfrm>
            <a:off x="292426" y="958261"/>
            <a:ext cx="517327" cy="517327"/>
            <a:chOff x="-1282151" y="1323674"/>
            <a:chExt cx="2091900" cy="2091900"/>
          </a:xfrm>
        </p:grpSpPr>
        <p:sp>
          <p:nvSpPr>
            <p:cNvPr id="663" name="Google Shape;663;p36"/>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664" name="Google Shape;664;p36"/>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665" name="Google Shape;665;p36"/>
          <p:cNvGrpSpPr/>
          <p:nvPr/>
        </p:nvGrpSpPr>
        <p:grpSpPr>
          <a:xfrm>
            <a:off x="-586198" y="149818"/>
            <a:ext cx="878598" cy="878598"/>
            <a:chOff x="-1282151" y="1323674"/>
            <a:chExt cx="2091900" cy="2091900"/>
          </a:xfrm>
        </p:grpSpPr>
        <p:sp>
          <p:nvSpPr>
            <p:cNvPr id="666" name="Google Shape;666;p36"/>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667" name="Google Shape;667;p36"/>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668" name="Google Shape;668;p36"/>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669" name="Google Shape;669;p36"/>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Démo en live | Créer &amp; modifier un article </a:t>
            </a:r>
            <a:endParaRPr sz="2900">
              <a:solidFill>
                <a:srgbClr val="B7B7B7"/>
              </a:solidFill>
              <a:latin typeface="Work Sans Light"/>
              <a:ea typeface="Work Sans Light"/>
              <a:cs typeface="Work Sans Light"/>
              <a:sym typeface="Work Sans Light"/>
            </a:endParaRPr>
          </a:p>
        </p:txBody>
      </p:sp>
      <p:sp>
        <p:nvSpPr>
          <p:cNvPr id="670" name="Google Shape;670;p36"/>
          <p:cNvSpPr txBox="1"/>
          <p:nvPr/>
        </p:nvSpPr>
        <p:spPr>
          <a:xfrm>
            <a:off x="74952" y="4649350"/>
            <a:ext cx="267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solidFill>
                  <a:schemeClr val="lt1"/>
                </a:solidFill>
                <a:latin typeface="Work Sans Light"/>
                <a:ea typeface="Work Sans Light"/>
                <a:cs typeface="Work Sans Light"/>
                <a:sym typeface="Work Sans Light"/>
              </a:rPr>
              <a:t>admin/dashboard</a:t>
            </a:r>
            <a:endParaRPr sz="1700">
              <a:solidFill>
                <a:schemeClr val="lt1"/>
              </a:solidFill>
            </a:endParaRPr>
          </a:p>
        </p:txBody>
      </p:sp>
      <p:pic>
        <p:nvPicPr>
          <p:cNvPr id="671" name="Google Shape;671;p36" title="modifier-article-créer.png"/>
          <p:cNvPicPr preferRelativeResize="0"/>
          <p:nvPr/>
        </p:nvPicPr>
        <p:blipFill>
          <a:blip r:embed="rId4">
            <a:alphaModFix/>
          </a:blip>
          <a:stretch>
            <a:fillRect/>
          </a:stretch>
        </p:blipFill>
        <p:spPr>
          <a:xfrm>
            <a:off x="1732600" y="874675"/>
            <a:ext cx="5074201" cy="37100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5" name="Shape 675"/>
        <p:cNvGrpSpPr/>
        <p:nvPr/>
      </p:nvGrpSpPr>
      <p:grpSpPr>
        <a:xfrm>
          <a:off x="0" y="0"/>
          <a:ext cx="0" cy="0"/>
          <a:chOff x="0" y="0"/>
          <a:chExt cx="0" cy="0"/>
        </a:xfrm>
      </p:grpSpPr>
      <p:grpSp>
        <p:nvGrpSpPr>
          <p:cNvPr id="676" name="Google Shape;676;p37"/>
          <p:cNvGrpSpPr/>
          <p:nvPr/>
        </p:nvGrpSpPr>
        <p:grpSpPr>
          <a:xfrm>
            <a:off x="-1282151" y="1323674"/>
            <a:ext cx="2091900" cy="2091900"/>
            <a:chOff x="-1282151" y="1323674"/>
            <a:chExt cx="2091900" cy="2091900"/>
          </a:xfrm>
        </p:grpSpPr>
        <p:sp>
          <p:nvSpPr>
            <p:cNvPr id="677" name="Google Shape;677;p3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78" name="Google Shape;678;p3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79" name="Google Shape;679;p37"/>
          <p:cNvGrpSpPr/>
          <p:nvPr/>
        </p:nvGrpSpPr>
        <p:grpSpPr>
          <a:xfrm>
            <a:off x="8419899" y="-207226"/>
            <a:ext cx="2091900" cy="2091900"/>
            <a:chOff x="-1282151" y="1323674"/>
            <a:chExt cx="2091900" cy="2091900"/>
          </a:xfrm>
        </p:grpSpPr>
        <p:sp>
          <p:nvSpPr>
            <p:cNvPr id="680" name="Google Shape;680;p3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681" name="Google Shape;681;p3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682" name="Google Shape;682;p37"/>
          <p:cNvGrpSpPr/>
          <p:nvPr/>
        </p:nvGrpSpPr>
        <p:grpSpPr>
          <a:xfrm rot="1901110">
            <a:off x="8682253" y="4361747"/>
            <a:ext cx="1567179" cy="1567179"/>
            <a:chOff x="-1282151" y="1323674"/>
            <a:chExt cx="2091900" cy="2091900"/>
          </a:xfrm>
        </p:grpSpPr>
        <p:sp>
          <p:nvSpPr>
            <p:cNvPr id="683" name="Google Shape;683;p37"/>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684" name="Google Shape;684;p37"/>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685" name="Google Shape;685;p37"/>
          <p:cNvGrpSpPr/>
          <p:nvPr/>
        </p:nvGrpSpPr>
        <p:grpSpPr>
          <a:xfrm>
            <a:off x="292426" y="958261"/>
            <a:ext cx="517327" cy="517327"/>
            <a:chOff x="-1282151" y="1323674"/>
            <a:chExt cx="2091900" cy="2091900"/>
          </a:xfrm>
        </p:grpSpPr>
        <p:sp>
          <p:nvSpPr>
            <p:cNvPr id="686" name="Google Shape;686;p37"/>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687" name="Google Shape;687;p37"/>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688" name="Google Shape;688;p37"/>
          <p:cNvGrpSpPr/>
          <p:nvPr/>
        </p:nvGrpSpPr>
        <p:grpSpPr>
          <a:xfrm>
            <a:off x="-586198" y="149818"/>
            <a:ext cx="878598" cy="878598"/>
            <a:chOff x="-1282151" y="1323674"/>
            <a:chExt cx="2091900" cy="2091900"/>
          </a:xfrm>
        </p:grpSpPr>
        <p:sp>
          <p:nvSpPr>
            <p:cNvPr id="689" name="Google Shape;689;p37"/>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690" name="Google Shape;690;p37"/>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691" name="Google Shape;691;p37"/>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692" name="Google Shape;692;p37"/>
          <p:cNvSpPr txBox="1"/>
          <p:nvPr/>
        </p:nvSpPr>
        <p:spPr>
          <a:xfrm>
            <a:off x="230850" y="16675"/>
            <a:ext cx="8710200" cy="51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Authentification &amp; Sécurité</a:t>
            </a:r>
            <a:endParaRPr sz="2900">
              <a:solidFill>
                <a:srgbClr val="B7B7B7"/>
              </a:solidFill>
              <a:latin typeface="Work Sans Light"/>
              <a:ea typeface="Work Sans Light"/>
              <a:cs typeface="Work Sans Light"/>
              <a:sym typeface="Work Sans Light"/>
            </a:endParaRPr>
          </a:p>
        </p:txBody>
      </p:sp>
      <p:pic>
        <p:nvPicPr>
          <p:cNvPr id="693" name="Google Shape;693;p37"/>
          <p:cNvPicPr preferRelativeResize="0"/>
          <p:nvPr/>
        </p:nvPicPr>
        <p:blipFill rotWithShape="1">
          <a:blip r:embed="rId4">
            <a:alphaModFix/>
          </a:blip>
          <a:srcRect b="0" l="10168" r="0" t="0"/>
          <a:stretch/>
        </p:blipFill>
        <p:spPr>
          <a:xfrm>
            <a:off x="99250" y="805625"/>
            <a:ext cx="2429966" cy="822600"/>
          </a:xfrm>
          <a:prstGeom prst="rect">
            <a:avLst/>
          </a:prstGeom>
          <a:noFill/>
          <a:ln cap="flat" cmpd="sng" w="38100">
            <a:solidFill>
              <a:schemeClr val="accent5"/>
            </a:solidFill>
            <a:prstDash val="solid"/>
            <a:round/>
            <a:headEnd len="sm" w="sm" type="none"/>
            <a:tailEnd len="sm" w="sm" type="none"/>
          </a:ln>
        </p:spPr>
      </p:pic>
      <p:pic>
        <p:nvPicPr>
          <p:cNvPr id="694" name="Google Shape;694;p37"/>
          <p:cNvPicPr preferRelativeResize="0"/>
          <p:nvPr/>
        </p:nvPicPr>
        <p:blipFill rotWithShape="1">
          <a:blip r:embed="rId5">
            <a:alphaModFix/>
          </a:blip>
          <a:srcRect b="0" l="8991" r="0" t="0"/>
          <a:stretch/>
        </p:blipFill>
        <p:spPr>
          <a:xfrm>
            <a:off x="2529225" y="534175"/>
            <a:ext cx="2242025" cy="1904875"/>
          </a:xfrm>
          <a:prstGeom prst="rect">
            <a:avLst/>
          </a:prstGeom>
          <a:noFill/>
          <a:ln cap="flat" cmpd="sng" w="38100">
            <a:solidFill>
              <a:schemeClr val="accent5"/>
            </a:solidFill>
            <a:prstDash val="solid"/>
            <a:round/>
            <a:headEnd len="sm" w="sm" type="none"/>
            <a:tailEnd len="sm" w="sm" type="none"/>
          </a:ln>
        </p:spPr>
      </p:pic>
      <p:pic>
        <p:nvPicPr>
          <p:cNvPr id="695" name="Google Shape;695;p37"/>
          <p:cNvPicPr preferRelativeResize="0"/>
          <p:nvPr/>
        </p:nvPicPr>
        <p:blipFill>
          <a:blip r:embed="rId6">
            <a:alphaModFix/>
          </a:blip>
          <a:stretch>
            <a:fillRect/>
          </a:stretch>
        </p:blipFill>
        <p:spPr>
          <a:xfrm>
            <a:off x="145198" y="2173311"/>
            <a:ext cx="3522875" cy="1548900"/>
          </a:xfrm>
          <a:prstGeom prst="rect">
            <a:avLst/>
          </a:prstGeom>
          <a:noFill/>
          <a:ln cap="flat" cmpd="sng" w="38100">
            <a:solidFill>
              <a:schemeClr val="accent5"/>
            </a:solidFill>
            <a:prstDash val="solid"/>
            <a:round/>
            <a:headEnd len="sm" w="sm" type="none"/>
            <a:tailEnd len="sm" w="sm" type="none"/>
          </a:ln>
        </p:spPr>
      </p:pic>
      <p:cxnSp>
        <p:nvCxnSpPr>
          <p:cNvPr id="696" name="Google Shape;696;p37"/>
          <p:cNvCxnSpPr/>
          <p:nvPr/>
        </p:nvCxnSpPr>
        <p:spPr>
          <a:xfrm flipH="1">
            <a:off x="4016575" y="621825"/>
            <a:ext cx="1437300" cy="4332600"/>
          </a:xfrm>
          <a:prstGeom prst="straightConnector1">
            <a:avLst/>
          </a:prstGeom>
          <a:noFill/>
          <a:ln cap="flat" cmpd="sng" w="28575">
            <a:solidFill>
              <a:schemeClr val="accent4"/>
            </a:solidFill>
            <a:prstDash val="solid"/>
            <a:round/>
            <a:headEnd len="med" w="med" type="diamond"/>
            <a:tailEnd len="med" w="med" type="diamond"/>
          </a:ln>
        </p:spPr>
      </p:cxnSp>
      <p:pic>
        <p:nvPicPr>
          <p:cNvPr id="697" name="Google Shape;697;p37"/>
          <p:cNvPicPr preferRelativeResize="0"/>
          <p:nvPr/>
        </p:nvPicPr>
        <p:blipFill rotWithShape="1">
          <a:blip r:embed="rId7">
            <a:alphaModFix/>
          </a:blip>
          <a:srcRect b="5428" l="0" r="0" t="0"/>
          <a:stretch/>
        </p:blipFill>
        <p:spPr>
          <a:xfrm>
            <a:off x="6228225" y="442475"/>
            <a:ext cx="2707883" cy="1548900"/>
          </a:xfrm>
          <a:prstGeom prst="rect">
            <a:avLst/>
          </a:prstGeom>
          <a:noFill/>
          <a:ln cap="flat" cmpd="sng" w="38100">
            <a:solidFill>
              <a:schemeClr val="accent6"/>
            </a:solidFill>
            <a:prstDash val="solid"/>
            <a:round/>
            <a:headEnd len="sm" w="sm" type="none"/>
            <a:tailEnd len="sm" w="sm" type="none"/>
          </a:ln>
        </p:spPr>
      </p:pic>
      <p:pic>
        <p:nvPicPr>
          <p:cNvPr id="698" name="Google Shape;698;p37"/>
          <p:cNvPicPr preferRelativeResize="0"/>
          <p:nvPr/>
        </p:nvPicPr>
        <p:blipFill rotWithShape="1">
          <a:blip r:embed="rId8">
            <a:alphaModFix/>
          </a:blip>
          <a:srcRect b="6226" l="0" r="0" t="0"/>
          <a:stretch/>
        </p:blipFill>
        <p:spPr>
          <a:xfrm>
            <a:off x="5720220" y="1884663"/>
            <a:ext cx="2557668" cy="1150313"/>
          </a:xfrm>
          <a:prstGeom prst="rect">
            <a:avLst/>
          </a:prstGeom>
          <a:noFill/>
          <a:ln cap="flat" cmpd="sng" w="38100">
            <a:solidFill>
              <a:schemeClr val="accent6"/>
            </a:solidFill>
            <a:prstDash val="solid"/>
            <a:round/>
            <a:headEnd len="sm" w="sm" type="none"/>
            <a:tailEnd len="sm" w="sm" type="none"/>
          </a:ln>
        </p:spPr>
      </p:pic>
      <p:pic>
        <p:nvPicPr>
          <p:cNvPr id="699" name="Google Shape;699;p37"/>
          <p:cNvPicPr preferRelativeResize="0"/>
          <p:nvPr/>
        </p:nvPicPr>
        <p:blipFill>
          <a:blip r:embed="rId9">
            <a:alphaModFix/>
          </a:blip>
          <a:stretch>
            <a:fillRect/>
          </a:stretch>
        </p:blipFill>
        <p:spPr>
          <a:xfrm>
            <a:off x="6868037" y="2899600"/>
            <a:ext cx="2156750" cy="822609"/>
          </a:xfrm>
          <a:prstGeom prst="rect">
            <a:avLst/>
          </a:prstGeom>
          <a:noFill/>
          <a:ln cap="flat" cmpd="sng" w="38100">
            <a:solidFill>
              <a:schemeClr val="accent6"/>
            </a:solidFill>
            <a:prstDash val="solid"/>
            <a:round/>
            <a:headEnd len="sm" w="sm" type="none"/>
            <a:tailEnd len="sm" w="sm" type="none"/>
          </a:ln>
        </p:spPr>
      </p:pic>
      <p:pic>
        <p:nvPicPr>
          <p:cNvPr id="700" name="Google Shape;700;p37"/>
          <p:cNvPicPr preferRelativeResize="0"/>
          <p:nvPr/>
        </p:nvPicPr>
        <p:blipFill>
          <a:blip r:embed="rId10">
            <a:alphaModFix/>
          </a:blip>
          <a:stretch>
            <a:fillRect/>
          </a:stretch>
        </p:blipFill>
        <p:spPr>
          <a:xfrm>
            <a:off x="1274700" y="3336076"/>
            <a:ext cx="2557651" cy="1618359"/>
          </a:xfrm>
          <a:prstGeom prst="rect">
            <a:avLst/>
          </a:prstGeom>
          <a:noFill/>
          <a:ln cap="flat" cmpd="sng" w="38100">
            <a:solidFill>
              <a:schemeClr val="accent5"/>
            </a:solidFill>
            <a:prstDash val="solid"/>
            <a:round/>
            <a:headEnd len="sm" w="sm" type="none"/>
            <a:tailEnd len="sm" w="sm" type="none"/>
          </a:ln>
        </p:spPr>
      </p:pic>
      <p:pic>
        <p:nvPicPr>
          <p:cNvPr id="701" name="Google Shape;701;p37"/>
          <p:cNvPicPr preferRelativeResize="0"/>
          <p:nvPr/>
        </p:nvPicPr>
        <p:blipFill>
          <a:blip r:embed="rId11">
            <a:alphaModFix/>
          </a:blip>
          <a:stretch>
            <a:fillRect/>
          </a:stretch>
        </p:blipFill>
        <p:spPr>
          <a:xfrm>
            <a:off x="4884651" y="3504300"/>
            <a:ext cx="4051451" cy="1123805"/>
          </a:xfrm>
          <a:prstGeom prst="rect">
            <a:avLst/>
          </a:prstGeom>
          <a:noFill/>
          <a:ln cap="flat" cmpd="sng" w="38100">
            <a:solidFill>
              <a:schemeClr val="accent6"/>
            </a:solidFill>
            <a:prstDash val="solid"/>
            <a:round/>
            <a:headEnd len="sm" w="sm" type="none"/>
            <a:tailEnd len="sm" w="sm" type="none"/>
          </a:ln>
        </p:spPr>
      </p:pic>
      <p:sp>
        <p:nvSpPr>
          <p:cNvPr id="702" name="Google Shape;702;p37"/>
          <p:cNvSpPr/>
          <p:nvPr/>
        </p:nvSpPr>
        <p:spPr>
          <a:xfrm>
            <a:off x="1965975" y="989025"/>
            <a:ext cx="351000" cy="338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03" name="Google Shape;703;p37"/>
          <p:cNvSpPr txBox="1"/>
          <p:nvPr/>
        </p:nvSpPr>
        <p:spPr>
          <a:xfrm>
            <a:off x="1991999" y="958252"/>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lt1"/>
                </a:solidFill>
              </a:rPr>
              <a:t>1</a:t>
            </a:r>
            <a:endParaRPr b="1">
              <a:solidFill>
                <a:schemeClr val="lt1"/>
              </a:solidFill>
            </a:endParaRPr>
          </a:p>
        </p:txBody>
      </p:sp>
      <p:sp>
        <p:nvSpPr>
          <p:cNvPr id="704" name="Google Shape;704;p37"/>
          <p:cNvSpPr/>
          <p:nvPr/>
        </p:nvSpPr>
        <p:spPr>
          <a:xfrm>
            <a:off x="4281500" y="669400"/>
            <a:ext cx="351000" cy="338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05" name="Google Shape;705;p37"/>
          <p:cNvSpPr txBox="1"/>
          <p:nvPr/>
        </p:nvSpPr>
        <p:spPr>
          <a:xfrm>
            <a:off x="4307524" y="638627"/>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lt1"/>
                </a:solidFill>
              </a:rPr>
              <a:t>2</a:t>
            </a:r>
            <a:endParaRPr b="1">
              <a:solidFill>
                <a:schemeClr val="lt1"/>
              </a:solidFill>
            </a:endParaRPr>
          </a:p>
        </p:txBody>
      </p:sp>
      <p:sp>
        <p:nvSpPr>
          <p:cNvPr id="706" name="Google Shape;706;p37"/>
          <p:cNvSpPr/>
          <p:nvPr/>
        </p:nvSpPr>
        <p:spPr>
          <a:xfrm>
            <a:off x="2601275" y="2402425"/>
            <a:ext cx="351000" cy="338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07" name="Google Shape;707;p37"/>
          <p:cNvSpPr txBox="1"/>
          <p:nvPr/>
        </p:nvSpPr>
        <p:spPr>
          <a:xfrm>
            <a:off x="2627299" y="2371652"/>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lt1"/>
                </a:solidFill>
              </a:rPr>
              <a:t>3</a:t>
            </a:r>
            <a:endParaRPr b="1">
              <a:solidFill>
                <a:schemeClr val="lt1"/>
              </a:solidFill>
            </a:endParaRPr>
          </a:p>
        </p:txBody>
      </p:sp>
      <p:sp>
        <p:nvSpPr>
          <p:cNvPr id="708" name="Google Shape;708;p37"/>
          <p:cNvSpPr/>
          <p:nvPr/>
        </p:nvSpPr>
        <p:spPr>
          <a:xfrm>
            <a:off x="713450" y="4585000"/>
            <a:ext cx="351000" cy="338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09" name="Google Shape;709;p37"/>
          <p:cNvSpPr txBox="1"/>
          <p:nvPr/>
        </p:nvSpPr>
        <p:spPr>
          <a:xfrm>
            <a:off x="739474" y="4554227"/>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lt1"/>
                </a:solidFill>
              </a:rPr>
              <a:t>4</a:t>
            </a:r>
            <a:endParaRPr b="1">
              <a:solidFill>
                <a:schemeClr val="lt1"/>
              </a:solidFill>
            </a:endParaRPr>
          </a:p>
        </p:txBody>
      </p:sp>
      <p:sp>
        <p:nvSpPr>
          <p:cNvPr id="710" name="Google Shape;710;p37"/>
          <p:cNvSpPr/>
          <p:nvPr/>
        </p:nvSpPr>
        <p:spPr>
          <a:xfrm>
            <a:off x="6302850" y="1040113"/>
            <a:ext cx="351000" cy="338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11" name="Google Shape;711;p37"/>
          <p:cNvSpPr txBox="1"/>
          <p:nvPr/>
        </p:nvSpPr>
        <p:spPr>
          <a:xfrm>
            <a:off x="6341999" y="1009327"/>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1"/>
                </a:solidFill>
              </a:rPr>
              <a:t>1</a:t>
            </a:r>
            <a:endParaRPr b="1">
              <a:solidFill>
                <a:schemeClr val="dk1"/>
              </a:solidFill>
            </a:endParaRPr>
          </a:p>
        </p:txBody>
      </p:sp>
      <p:sp>
        <p:nvSpPr>
          <p:cNvPr id="712" name="Google Shape;712;p37"/>
          <p:cNvSpPr/>
          <p:nvPr/>
        </p:nvSpPr>
        <p:spPr>
          <a:xfrm>
            <a:off x="8419900" y="2371713"/>
            <a:ext cx="351000" cy="338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13" name="Google Shape;713;p37"/>
          <p:cNvSpPr txBox="1"/>
          <p:nvPr/>
        </p:nvSpPr>
        <p:spPr>
          <a:xfrm>
            <a:off x="8459049" y="2340927"/>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1"/>
                </a:solidFill>
              </a:rPr>
              <a:t>2</a:t>
            </a:r>
            <a:endParaRPr b="1">
              <a:solidFill>
                <a:schemeClr val="dk1"/>
              </a:solidFill>
            </a:endParaRPr>
          </a:p>
        </p:txBody>
      </p:sp>
      <p:sp>
        <p:nvSpPr>
          <p:cNvPr id="714" name="Google Shape;714;p37"/>
          <p:cNvSpPr/>
          <p:nvPr/>
        </p:nvSpPr>
        <p:spPr>
          <a:xfrm>
            <a:off x="6535175" y="3100325"/>
            <a:ext cx="351000" cy="338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15" name="Google Shape;715;p37"/>
          <p:cNvSpPr txBox="1"/>
          <p:nvPr/>
        </p:nvSpPr>
        <p:spPr>
          <a:xfrm>
            <a:off x="6574324" y="3069540"/>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1"/>
                </a:solidFill>
              </a:rPr>
              <a:t>3</a:t>
            </a:r>
            <a:endParaRPr b="1">
              <a:solidFill>
                <a:schemeClr val="dk1"/>
              </a:solidFill>
            </a:endParaRPr>
          </a:p>
        </p:txBody>
      </p:sp>
      <p:sp>
        <p:nvSpPr>
          <p:cNvPr id="716" name="Google Shape;716;p37"/>
          <p:cNvSpPr/>
          <p:nvPr/>
        </p:nvSpPr>
        <p:spPr>
          <a:xfrm>
            <a:off x="4390875" y="4258688"/>
            <a:ext cx="351000" cy="338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17" name="Google Shape;717;p37"/>
          <p:cNvSpPr txBox="1"/>
          <p:nvPr/>
        </p:nvSpPr>
        <p:spPr>
          <a:xfrm>
            <a:off x="4430024" y="4227902"/>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dk1"/>
                </a:solidFill>
              </a:rPr>
              <a:t>4</a:t>
            </a:r>
            <a:endParaRPr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1" name="Shape 721"/>
        <p:cNvGrpSpPr/>
        <p:nvPr/>
      </p:nvGrpSpPr>
      <p:grpSpPr>
        <a:xfrm>
          <a:off x="0" y="0"/>
          <a:ext cx="0" cy="0"/>
          <a:chOff x="0" y="0"/>
          <a:chExt cx="0" cy="0"/>
        </a:xfrm>
      </p:grpSpPr>
      <p:grpSp>
        <p:nvGrpSpPr>
          <p:cNvPr id="722" name="Google Shape;722;p38"/>
          <p:cNvGrpSpPr/>
          <p:nvPr/>
        </p:nvGrpSpPr>
        <p:grpSpPr>
          <a:xfrm>
            <a:off x="-1282151" y="1323674"/>
            <a:ext cx="2091900" cy="2091900"/>
            <a:chOff x="-1282151" y="1323674"/>
            <a:chExt cx="2091900" cy="2091900"/>
          </a:xfrm>
        </p:grpSpPr>
        <p:sp>
          <p:nvSpPr>
            <p:cNvPr id="723" name="Google Shape;723;p3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24" name="Google Shape;724;p3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25" name="Google Shape;725;p38"/>
          <p:cNvGrpSpPr/>
          <p:nvPr/>
        </p:nvGrpSpPr>
        <p:grpSpPr>
          <a:xfrm>
            <a:off x="8419899" y="-207226"/>
            <a:ext cx="2091900" cy="2091900"/>
            <a:chOff x="-1282151" y="1323674"/>
            <a:chExt cx="2091900" cy="2091900"/>
          </a:xfrm>
        </p:grpSpPr>
        <p:sp>
          <p:nvSpPr>
            <p:cNvPr id="726" name="Google Shape;726;p3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27" name="Google Shape;727;p3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28" name="Google Shape;728;p38"/>
          <p:cNvGrpSpPr/>
          <p:nvPr/>
        </p:nvGrpSpPr>
        <p:grpSpPr>
          <a:xfrm rot="1901110">
            <a:off x="8682253" y="4361747"/>
            <a:ext cx="1567179" cy="1567179"/>
            <a:chOff x="-1282151" y="1323674"/>
            <a:chExt cx="2091900" cy="2091900"/>
          </a:xfrm>
        </p:grpSpPr>
        <p:sp>
          <p:nvSpPr>
            <p:cNvPr id="729" name="Google Shape;729;p38"/>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730" name="Google Shape;730;p38"/>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731" name="Google Shape;731;p38"/>
          <p:cNvGrpSpPr/>
          <p:nvPr/>
        </p:nvGrpSpPr>
        <p:grpSpPr>
          <a:xfrm>
            <a:off x="292426" y="958261"/>
            <a:ext cx="517327" cy="517327"/>
            <a:chOff x="-1282151" y="1323674"/>
            <a:chExt cx="2091900" cy="2091900"/>
          </a:xfrm>
        </p:grpSpPr>
        <p:sp>
          <p:nvSpPr>
            <p:cNvPr id="732" name="Google Shape;732;p38"/>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733" name="Google Shape;733;p38"/>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734" name="Google Shape;734;p38"/>
          <p:cNvGrpSpPr/>
          <p:nvPr/>
        </p:nvGrpSpPr>
        <p:grpSpPr>
          <a:xfrm>
            <a:off x="-586198" y="149818"/>
            <a:ext cx="878598" cy="878598"/>
            <a:chOff x="-1282151" y="1323674"/>
            <a:chExt cx="2091900" cy="2091900"/>
          </a:xfrm>
        </p:grpSpPr>
        <p:sp>
          <p:nvSpPr>
            <p:cNvPr id="735" name="Google Shape;735;p38"/>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736" name="Google Shape;736;p38"/>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737" name="Google Shape;737;p38"/>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738" name="Google Shape;738;p38"/>
          <p:cNvSpPr txBox="1"/>
          <p:nvPr/>
        </p:nvSpPr>
        <p:spPr>
          <a:xfrm>
            <a:off x="99212" y="148825"/>
            <a:ext cx="43536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700">
                <a:solidFill>
                  <a:srgbClr val="B7B7B7"/>
                </a:solidFill>
                <a:latin typeface="Work Sans Light"/>
                <a:ea typeface="Work Sans Light"/>
                <a:cs typeface="Work Sans Light"/>
                <a:sym typeface="Work Sans Light"/>
              </a:rPr>
              <a:t>Tests  (jest) </a:t>
            </a:r>
            <a:endParaRPr sz="2700">
              <a:solidFill>
                <a:srgbClr val="B7B7B7"/>
              </a:solidFill>
              <a:latin typeface="Work Sans Light"/>
              <a:ea typeface="Work Sans Light"/>
              <a:cs typeface="Work Sans Light"/>
              <a:sym typeface="Work Sans Light"/>
            </a:endParaRPr>
          </a:p>
        </p:txBody>
      </p:sp>
      <p:pic>
        <p:nvPicPr>
          <p:cNvPr id="739" name="Google Shape;739;p38" title="Capture d'écran 2025-09-27 172738.png"/>
          <p:cNvPicPr preferRelativeResize="0"/>
          <p:nvPr/>
        </p:nvPicPr>
        <p:blipFill>
          <a:blip r:embed="rId4">
            <a:alphaModFix/>
          </a:blip>
          <a:stretch>
            <a:fillRect/>
          </a:stretch>
        </p:blipFill>
        <p:spPr>
          <a:xfrm>
            <a:off x="200675" y="795748"/>
            <a:ext cx="4433983" cy="3941375"/>
          </a:xfrm>
          <a:prstGeom prst="rect">
            <a:avLst/>
          </a:prstGeom>
          <a:noFill/>
          <a:ln cap="flat" cmpd="sng" w="28575">
            <a:solidFill>
              <a:schemeClr val="accent6"/>
            </a:solidFill>
            <a:prstDash val="solid"/>
            <a:round/>
            <a:headEnd len="sm" w="sm" type="none"/>
            <a:tailEnd len="sm" w="sm" type="none"/>
          </a:ln>
        </p:spPr>
      </p:pic>
      <p:sp>
        <p:nvSpPr>
          <p:cNvPr id="740" name="Google Shape;740;p38"/>
          <p:cNvSpPr txBox="1"/>
          <p:nvPr/>
        </p:nvSpPr>
        <p:spPr>
          <a:xfrm>
            <a:off x="5106225" y="1005451"/>
            <a:ext cx="3126600" cy="3900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b="1" lang="fr" sz="1200" u="sng">
                <a:solidFill>
                  <a:schemeClr val="lt1"/>
                </a:solidFill>
              </a:rPr>
              <a:t>(Jest) : </a:t>
            </a:r>
            <a:r>
              <a:rPr lang="fr" sz="1200">
                <a:solidFill>
                  <a:schemeClr val="lt1"/>
                </a:solidFill>
              </a:rPr>
              <a:t> est un outil qui permet d’automatiser les tests du code JavaScript pour vérifier qu’il fonctionne correctement.</a:t>
            </a:r>
            <a:endParaRPr sz="1200">
              <a:solidFill>
                <a:schemeClr val="lt1"/>
              </a:solidFill>
            </a:endParaRPr>
          </a:p>
          <a:p>
            <a:pPr indent="0" lvl="0" marL="0" rtl="0" algn="l">
              <a:lnSpc>
                <a:spcPct val="200000"/>
              </a:lnSpc>
              <a:spcBef>
                <a:spcPts val="0"/>
              </a:spcBef>
              <a:spcAft>
                <a:spcPts val="0"/>
              </a:spcAft>
              <a:buClr>
                <a:schemeClr val="dk1"/>
              </a:buClr>
              <a:buSzPts val="1100"/>
              <a:buFont typeface="Arial"/>
              <a:buNone/>
            </a:pPr>
            <a:r>
              <a:t/>
            </a:r>
            <a:endParaRPr sz="1200">
              <a:solidFill>
                <a:schemeClr val="lt1"/>
              </a:solidFill>
            </a:endParaRPr>
          </a:p>
          <a:p>
            <a:pPr indent="0" lvl="0" marL="0" rtl="0" algn="l">
              <a:lnSpc>
                <a:spcPct val="200000"/>
              </a:lnSpc>
              <a:spcBef>
                <a:spcPts val="0"/>
              </a:spcBef>
              <a:spcAft>
                <a:spcPts val="0"/>
              </a:spcAft>
              <a:buClr>
                <a:schemeClr val="dk1"/>
              </a:buClr>
              <a:buSzPts val="1100"/>
              <a:buFont typeface="Arial"/>
              <a:buNone/>
            </a:pPr>
            <a:r>
              <a:rPr b="1" lang="fr" sz="1200" u="sng">
                <a:solidFill>
                  <a:schemeClr val="lt1"/>
                </a:solidFill>
              </a:rPr>
              <a:t>auth.test.js :</a:t>
            </a:r>
            <a:r>
              <a:rPr lang="fr" sz="1200">
                <a:solidFill>
                  <a:schemeClr val="lt1"/>
                </a:solidFill>
              </a:rPr>
              <a:t> teste les fonctions d’authentification (connexion, rôles, gestion des tokens, cas limites…)</a:t>
            </a:r>
            <a:endParaRPr sz="1200">
              <a:solidFill>
                <a:schemeClr val="lt1"/>
              </a:solidFill>
            </a:endParaRPr>
          </a:p>
          <a:p>
            <a:pPr indent="0" lvl="0" marL="0" rtl="0" algn="l">
              <a:lnSpc>
                <a:spcPct val="200000"/>
              </a:lnSpc>
              <a:spcBef>
                <a:spcPts val="0"/>
              </a:spcBef>
              <a:spcAft>
                <a:spcPts val="0"/>
              </a:spcAft>
              <a:buClr>
                <a:schemeClr val="dk1"/>
              </a:buClr>
              <a:buSzPts val="1100"/>
              <a:buFont typeface="Arial"/>
              <a:buNone/>
            </a:pPr>
            <a:r>
              <a:rPr lang="fr" sz="1100">
                <a:solidFill>
                  <a:schemeClr val="lt1"/>
                </a:solidFill>
              </a:rPr>
              <a:t> </a:t>
            </a:r>
            <a:endParaRPr sz="1100">
              <a:solidFill>
                <a:schemeClr val="lt1"/>
              </a:solidFill>
            </a:endParaRPr>
          </a:p>
          <a:p>
            <a:pPr indent="0" lvl="0" marL="0" rtl="0" algn="l">
              <a:lnSpc>
                <a:spcPct val="200000"/>
              </a:lnSpc>
              <a:spcBef>
                <a:spcPts val="0"/>
              </a:spcBef>
              <a:spcAft>
                <a:spcPts val="0"/>
              </a:spcAft>
              <a:buClr>
                <a:schemeClr val="dk1"/>
              </a:buClr>
              <a:buSzPts val="1100"/>
              <a:buFont typeface="Arial"/>
              <a:buNone/>
            </a:pPr>
            <a:r>
              <a:rPr lang="fr" sz="1100">
                <a:solidFill>
                  <a:schemeClr val="lt1"/>
                </a:solidFill>
              </a:rPr>
              <a:t>Un </a:t>
            </a:r>
            <a:r>
              <a:rPr b="1" lang="fr" sz="1100">
                <a:solidFill>
                  <a:schemeClr val="lt1"/>
                </a:solidFill>
              </a:rPr>
              <a:t>test unitaire</a:t>
            </a:r>
            <a:r>
              <a:rPr lang="fr" sz="1100">
                <a:solidFill>
                  <a:schemeClr val="lt1"/>
                </a:solidFill>
              </a:rPr>
              <a:t> : vérifie une fonction ou un module isolé, pour s’assurer qu’il renvoie bien le résultat attendu dans différents cas.</a:t>
            </a:r>
            <a:endParaRPr sz="1200">
              <a:solidFill>
                <a:schemeClr val="lt1"/>
              </a:solidFill>
            </a:endParaRPr>
          </a:p>
          <a:p>
            <a:pPr indent="0" lvl="0" marL="0" rtl="0" algn="just">
              <a:lnSpc>
                <a:spcPct val="200000"/>
              </a:lnSpc>
              <a:spcBef>
                <a:spcPts val="0"/>
              </a:spcBef>
              <a:spcAft>
                <a:spcPts val="0"/>
              </a:spcAft>
              <a:buClr>
                <a:schemeClr val="dk1"/>
              </a:buClr>
              <a:buSzPts val="1100"/>
              <a:buFont typeface="Arial"/>
              <a:buNone/>
            </a:pPr>
            <a:r>
              <a:t/>
            </a:r>
            <a:endParaRPr sz="1200">
              <a:solidFill>
                <a:schemeClr val="lt1"/>
              </a:solidFill>
            </a:endParaRPr>
          </a:p>
          <a:p>
            <a:pPr indent="0" lvl="0" marL="0" rtl="0" algn="l">
              <a:lnSpc>
                <a:spcPct val="200000"/>
              </a:lnSpc>
              <a:spcBef>
                <a:spcPts val="0"/>
              </a:spcBef>
              <a:spcAft>
                <a:spcPts val="0"/>
              </a:spcAft>
              <a:buNone/>
            </a:pPr>
            <a:r>
              <a:t/>
            </a:r>
            <a:endParaRPr sz="1500">
              <a:solidFill>
                <a:schemeClr val="lt1"/>
              </a:solidFill>
            </a:endParaRPr>
          </a:p>
        </p:txBody>
      </p:sp>
      <p:sp>
        <p:nvSpPr>
          <p:cNvPr id="741" name="Google Shape;741;p38"/>
          <p:cNvSpPr txBox="1"/>
          <p:nvPr/>
        </p:nvSpPr>
        <p:spPr>
          <a:xfrm>
            <a:off x="5234050" y="458850"/>
            <a:ext cx="2703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2000">
                <a:solidFill>
                  <a:schemeClr val="lt1"/>
                </a:solidFill>
                <a:latin typeface="Sorts Mill Goudy"/>
                <a:ea typeface="Sorts Mill Goudy"/>
                <a:cs typeface="Sorts Mill Goudy"/>
                <a:sym typeface="Sorts Mill Goudy"/>
              </a:rPr>
              <a:t>Tests unitaires</a:t>
            </a:r>
            <a:endParaRPr b="1" sz="2000">
              <a:solidFill>
                <a:schemeClr val="lt1"/>
              </a:solidFill>
              <a:latin typeface="Sorts Mill Goudy"/>
              <a:ea typeface="Sorts Mill Goudy"/>
              <a:cs typeface="Sorts Mill Goudy"/>
              <a:sym typeface="Sorts Mill Goud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5" name="Shape 745"/>
        <p:cNvGrpSpPr/>
        <p:nvPr/>
      </p:nvGrpSpPr>
      <p:grpSpPr>
        <a:xfrm>
          <a:off x="0" y="0"/>
          <a:ext cx="0" cy="0"/>
          <a:chOff x="0" y="0"/>
          <a:chExt cx="0" cy="0"/>
        </a:xfrm>
      </p:grpSpPr>
      <p:grpSp>
        <p:nvGrpSpPr>
          <p:cNvPr id="746" name="Google Shape;746;p39"/>
          <p:cNvGrpSpPr/>
          <p:nvPr/>
        </p:nvGrpSpPr>
        <p:grpSpPr>
          <a:xfrm>
            <a:off x="-1282151" y="1323674"/>
            <a:ext cx="2091900" cy="2091900"/>
            <a:chOff x="-1282151" y="1323674"/>
            <a:chExt cx="2091900" cy="2091900"/>
          </a:xfrm>
        </p:grpSpPr>
        <p:sp>
          <p:nvSpPr>
            <p:cNvPr id="747" name="Google Shape;747;p3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48" name="Google Shape;748;p3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49" name="Google Shape;749;p39"/>
          <p:cNvGrpSpPr/>
          <p:nvPr/>
        </p:nvGrpSpPr>
        <p:grpSpPr>
          <a:xfrm>
            <a:off x="8419899" y="-207226"/>
            <a:ext cx="2091900" cy="2091900"/>
            <a:chOff x="-1282151" y="1323674"/>
            <a:chExt cx="2091900" cy="2091900"/>
          </a:xfrm>
        </p:grpSpPr>
        <p:sp>
          <p:nvSpPr>
            <p:cNvPr id="750" name="Google Shape;750;p3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51" name="Google Shape;751;p3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52" name="Google Shape;752;p39"/>
          <p:cNvGrpSpPr/>
          <p:nvPr/>
        </p:nvGrpSpPr>
        <p:grpSpPr>
          <a:xfrm rot="1901110">
            <a:off x="8682253" y="4361747"/>
            <a:ext cx="1567179" cy="1567179"/>
            <a:chOff x="-1282151" y="1323674"/>
            <a:chExt cx="2091900" cy="2091900"/>
          </a:xfrm>
        </p:grpSpPr>
        <p:sp>
          <p:nvSpPr>
            <p:cNvPr id="753" name="Google Shape;753;p39"/>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754" name="Google Shape;754;p39"/>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755" name="Google Shape;755;p39"/>
          <p:cNvGrpSpPr/>
          <p:nvPr/>
        </p:nvGrpSpPr>
        <p:grpSpPr>
          <a:xfrm>
            <a:off x="292426" y="958261"/>
            <a:ext cx="517327" cy="517327"/>
            <a:chOff x="-1282151" y="1323674"/>
            <a:chExt cx="2091900" cy="2091900"/>
          </a:xfrm>
        </p:grpSpPr>
        <p:sp>
          <p:nvSpPr>
            <p:cNvPr id="756" name="Google Shape;756;p39"/>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757" name="Google Shape;757;p39"/>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758" name="Google Shape;758;p39"/>
          <p:cNvGrpSpPr/>
          <p:nvPr/>
        </p:nvGrpSpPr>
        <p:grpSpPr>
          <a:xfrm>
            <a:off x="-586198" y="149818"/>
            <a:ext cx="878598" cy="878598"/>
            <a:chOff x="-1282151" y="1323674"/>
            <a:chExt cx="2091900" cy="2091900"/>
          </a:xfrm>
        </p:grpSpPr>
        <p:sp>
          <p:nvSpPr>
            <p:cNvPr id="759" name="Google Shape;759;p39"/>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760" name="Google Shape;760;p39"/>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761" name="Google Shape;761;p39"/>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762" name="Google Shape;762;p39"/>
          <p:cNvSpPr txBox="1"/>
          <p:nvPr/>
        </p:nvSpPr>
        <p:spPr>
          <a:xfrm>
            <a:off x="99212" y="148825"/>
            <a:ext cx="43536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700">
                <a:solidFill>
                  <a:srgbClr val="B7B7B7"/>
                </a:solidFill>
                <a:latin typeface="Work Sans Light"/>
                <a:ea typeface="Work Sans Light"/>
                <a:cs typeface="Work Sans Light"/>
                <a:sym typeface="Work Sans Light"/>
              </a:rPr>
              <a:t>Tests avec Postman </a:t>
            </a:r>
            <a:endParaRPr sz="2700">
              <a:solidFill>
                <a:srgbClr val="B7B7B7"/>
              </a:solidFill>
              <a:latin typeface="Work Sans Light"/>
              <a:ea typeface="Work Sans Light"/>
              <a:cs typeface="Work Sans Light"/>
              <a:sym typeface="Work Sans Light"/>
            </a:endParaRPr>
          </a:p>
        </p:txBody>
      </p:sp>
      <p:pic>
        <p:nvPicPr>
          <p:cNvPr id="763" name="Google Shape;763;p39" title="testAPI-adminLogin-POST-V1.png"/>
          <p:cNvPicPr preferRelativeResize="0"/>
          <p:nvPr/>
        </p:nvPicPr>
        <p:blipFill>
          <a:blip r:embed="rId4">
            <a:alphaModFix/>
          </a:blip>
          <a:stretch>
            <a:fillRect/>
          </a:stretch>
        </p:blipFill>
        <p:spPr>
          <a:xfrm>
            <a:off x="212325" y="856325"/>
            <a:ext cx="5169402" cy="3880800"/>
          </a:xfrm>
          <a:prstGeom prst="rect">
            <a:avLst/>
          </a:prstGeom>
          <a:noFill/>
          <a:ln cap="flat" cmpd="sng" w="38100">
            <a:solidFill>
              <a:schemeClr val="accent5"/>
            </a:solidFill>
            <a:prstDash val="solid"/>
            <a:round/>
            <a:headEnd len="sm" w="sm" type="none"/>
            <a:tailEnd len="sm" w="sm" type="none"/>
          </a:ln>
        </p:spPr>
      </p:pic>
      <p:sp>
        <p:nvSpPr>
          <p:cNvPr id="764" name="Google Shape;764;p39"/>
          <p:cNvSpPr txBox="1"/>
          <p:nvPr/>
        </p:nvSpPr>
        <p:spPr>
          <a:xfrm>
            <a:off x="5531953" y="811675"/>
            <a:ext cx="2941200" cy="11607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1200"/>
              </a:spcBef>
              <a:spcAft>
                <a:spcPts val="0"/>
              </a:spcAft>
              <a:buClr>
                <a:schemeClr val="lt1"/>
              </a:buClr>
              <a:buSzPts val="1200"/>
              <a:buAutoNum type="arabicPeriod"/>
            </a:pPr>
            <a:r>
              <a:rPr b="1" lang="fr" sz="1200">
                <a:solidFill>
                  <a:schemeClr val="lt1"/>
                </a:solidFill>
              </a:rPr>
              <a:t>Qu’est-ce que c’est ?</a:t>
            </a:r>
            <a:endParaRPr b="1" sz="1200">
              <a:solidFill>
                <a:schemeClr val="lt1"/>
              </a:solidFill>
            </a:endParaRPr>
          </a:p>
          <a:p>
            <a:pPr indent="0" lvl="0" marL="0" rtl="0" algn="just">
              <a:lnSpc>
                <a:spcPct val="115000"/>
              </a:lnSpc>
              <a:spcBef>
                <a:spcPts val="1200"/>
              </a:spcBef>
              <a:spcAft>
                <a:spcPts val="1200"/>
              </a:spcAft>
              <a:buNone/>
            </a:pPr>
            <a:r>
              <a:rPr b="1" lang="fr" sz="1200">
                <a:solidFill>
                  <a:schemeClr val="lt1"/>
                </a:solidFill>
              </a:rPr>
              <a:t>Postman</a:t>
            </a:r>
            <a:r>
              <a:rPr lang="fr" sz="1200">
                <a:solidFill>
                  <a:schemeClr val="lt1"/>
                </a:solidFill>
              </a:rPr>
              <a:t> est un outil qui simule des requêtes HTTP pour tester les endpoints de l’API.</a:t>
            </a:r>
            <a:endParaRPr sz="1200">
              <a:solidFill>
                <a:schemeClr val="lt1"/>
              </a:solidFill>
            </a:endParaRPr>
          </a:p>
        </p:txBody>
      </p:sp>
      <p:sp>
        <p:nvSpPr>
          <p:cNvPr id="765" name="Google Shape;765;p39"/>
          <p:cNvSpPr txBox="1"/>
          <p:nvPr/>
        </p:nvSpPr>
        <p:spPr>
          <a:xfrm>
            <a:off x="5531950" y="2169700"/>
            <a:ext cx="3330300" cy="1160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200">
                <a:solidFill>
                  <a:schemeClr val="lt1"/>
                </a:solidFill>
              </a:rPr>
              <a:t>   2. À quoi ça sert ?</a:t>
            </a:r>
            <a:endParaRPr b="1" sz="1200">
              <a:solidFill>
                <a:schemeClr val="lt1"/>
              </a:solidFill>
            </a:endParaRPr>
          </a:p>
          <a:p>
            <a:pPr indent="0" lvl="0" marL="0" rtl="0" algn="just">
              <a:lnSpc>
                <a:spcPct val="115000"/>
              </a:lnSpc>
              <a:spcBef>
                <a:spcPts val="1200"/>
              </a:spcBef>
              <a:spcAft>
                <a:spcPts val="1200"/>
              </a:spcAft>
              <a:buNone/>
            </a:pPr>
            <a:r>
              <a:rPr lang="fr" sz="1200">
                <a:solidFill>
                  <a:schemeClr val="lt1"/>
                </a:solidFill>
              </a:rPr>
              <a:t>Vérifier les réponses du serveur (</a:t>
            </a:r>
            <a:r>
              <a:rPr b="1" lang="fr" sz="1200">
                <a:solidFill>
                  <a:schemeClr val="lt1"/>
                </a:solidFill>
              </a:rPr>
              <a:t>statut, JSON, authentification</a:t>
            </a:r>
            <a:r>
              <a:rPr lang="fr" sz="1200">
                <a:solidFill>
                  <a:schemeClr val="lt1"/>
                </a:solidFill>
              </a:rPr>
              <a:t>) et s’assurer que l’API fonctionne correctement côté client.</a:t>
            </a:r>
            <a:endParaRPr sz="1200">
              <a:solidFill>
                <a:schemeClr val="lt1"/>
              </a:solidFill>
            </a:endParaRPr>
          </a:p>
        </p:txBody>
      </p:sp>
      <p:sp>
        <p:nvSpPr>
          <p:cNvPr id="766" name="Google Shape;766;p39"/>
          <p:cNvSpPr txBox="1"/>
          <p:nvPr/>
        </p:nvSpPr>
        <p:spPr>
          <a:xfrm>
            <a:off x="5531950" y="3587675"/>
            <a:ext cx="3255600" cy="1086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sz="1200">
                <a:solidFill>
                  <a:schemeClr val="lt1"/>
                </a:solidFill>
              </a:rPr>
              <a:t>   3. Pourquoi ?</a:t>
            </a:r>
            <a:endParaRPr b="1" sz="1200">
              <a:solidFill>
                <a:schemeClr val="lt1"/>
              </a:solidFill>
            </a:endParaRPr>
          </a:p>
          <a:p>
            <a:pPr indent="0" lvl="0" marL="0" rtl="0" algn="l">
              <a:lnSpc>
                <a:spcPct val="115000"/>
              </a:lnSpc>
              <a:spcBef>
                <a:spcPts val="1200"/>
              </a:spcBef>
              <a:spcAft>
                <a:spcPts val="0"/>
              </a:spcAft>
              <a:buNone/>
            </a:pPr>
            <a:r>
              <a:rPr lang="fr" sz="1200">
                <a:solidFill>
                  <a:schemeClr val="lt1"/>
                </a:solidFill>
              </a:rPr>
              <a:t>Pour garantir la </a:t>
            </a:r>
            <a:r>
              <a:rPr b="1" lang="fr" sz="1200">
                <a:solidFill>
                  <a:schemeClr val="lt1"/>
                </a:solidFill>
              </a:rPr>
              <a:t>fiabilité</a:t>
            </a:r>
            <a:r>
              <a:rPr lang="fr" sz="1200">
                <a:solidFill>
                  <a:schemeClr val="lt1"/>
                </a:solidFill>
              </a:rPr>
              <a:t>, la </a:t>
            </a:r>
            <a:r>
              <a:rPr b="1" lang="fr" sz="1200">
                <a:solidFill>
                  <a:schemeClr val="lt1"/>
                </a:solidFill>
              </a:rPr>
              <a:t>sécurité</a:t>
            </a:r>
            <a:endParaRPr sz="1200">
              <a:solidFill>
                <a:schemeClr val="lt1"/>
              </a:solidFill>
            </a:endParaRPr>
          </a:p>
          <a:p>
            <a:pPr indent="0" lvl="0" marL="0" rtl="0" algn="just">
              <a:lnSpc>
                <a:spcPct val="115000"/>
              </a:lnSpc>
              <a:spcBef>
                <a:spcPts val="1200"/>
              </a:spcBef>
              <a:spcAft>
                <a:spcPts val="1200"/>
              </a:spcAft>
              <a:buNone/>
            </a:pPr>
            <a:r>
              <a:t/>
            </a:r>
            <a:endParaRPr sz="11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0" name="Shape 770"/>
        <p:cNvGrpSpPr/>
        <p:nvPr/>
      </p:nvGrpSpPr>
      <p:grpSpPr>
        <a:xfrm>
          <a:off x="0" y="0"/>
          <a:ext cx="0" cy="0"/>
          <a:chOff x="0" y="0"/>
          <a:chExt cx="0" cy="0"/>
        </a:xfrm>
      </p:grpSpPr>
      <p:grpSp>
        <p:nvGrpSpPr>
          <p:cNvPr id="771" name="Google Shape;771;p40"/>
          <p:cNvGrpSpPr/>
          <p:nvPr/>
        </p:nvGrpSpPr>
        <p:grpSpPr>
          <a:xfrm>
            <a:off x="-1282151" y="1323674"/>
            <a:ext cx="2091900" cy="2091900"/>
            <a:chOff x="-1282151" y="1323674"/>
            <a:chExt cx="2091900" cy="2091900"/>
          </a:xfrm>
        </p:grpSpPr>
        <p:sp>
          <p:nvSpPr>
            <p:cNvPr id="772" name="Google Shape;772;p4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73" name="Google Shape;773;p4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74" name="Google Shape;774;p40"/>
          <p:cNvGrpSpPr/>
          <p:nvPr/>
        </p:nvGrpSpPr>
        <p:grpSpPr>
          <a:xfrm>
            <a:off x="8419899" y="-207226"/>
            <a:ext cx="2091900" cy="2091900"/>
            <a:chOff x="-1282151" y="1323674"/>
            <a:chExt cx="2091900" cy="2091900"/>
          </a:xfrm>
        </p:grpSpPr>
        <p:sp>
          <p:nvSpPr>
            <p:cNvPr id="775" name="Google Shape;775;p4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776" name="Google Shape;776;p4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777" name="Google Shape;777;p40"/>
          <p:cNvGrpSpPr/>
          <p:nvPr/>
        </p:nvGrpSpPr>
        <p:grpSpPr>
          <a:xfrm rot="1901110">
            <a:off x="8682253" y="4361747"/>
            <a:ext cx="1567179" cy="1567179"/>
            <a:chOff x="-1282151" y="1323674"/>
            <a:chExt cx="2091900" cy="2091900"/>
          </a:xfrm>
        </p:grpSpPr>
        <p:sp>
          <p:nvSpPr>
            <p:cNvPr id="778" name="Google Shape;778;p40"/>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779" name="Google Shape;779;p40"/>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780" name="Google Shape;780;p40"/>
          <p:cNvGrpSpPr/>
          <p:nvPr/>
        </p:nvGrpSpPr>
        <p:grpSpPr>
          <a:xfrm>
            <a:off x="292426" y="958261"/>
            <a:ext cx="517327" cy="517327"/>
            <a:chOff x="-1282151" y="1323674"/>
            <a:chExt cx="2091900" cy="2091900"/>
          </a:xfrm>
        </p:grpSpPr>
        <p:sp>
          <p:nvSpPr>
            <p:cNvPr id="781" name="Google Shape;781;p40"/>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782" name="Google Shape;782;p40"/>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783" name="Google Shape;783;p40"/>
          <p:cNvGrpSpPr/>
          <p:nvPr/>
        </p:nvGrpSpPr>
        <p:grpSpPr>
          <a:xfrm>
            <a:off x="-586198" y="149818"/>
            <a:ext cx="878598" cy="878598"/>
            <a:chOff x="-1282151" y="1323674"/>
            <a:chExt cx="2091900" cy="2091900"/>
          </a:xfrm>
        </p:grpSpPr>
        <p:sp>
          <p:nvSpPr>
            <p:cNvPr id="784" name="Google Shape;784;p40"/>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785" name="Google Shape;785;p40"/>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786" name="Google Shape;786;p40"/>
          <p:cNvSpPr txBox="1"/>
          <p:nvPr>
            <p:ph idx="12" type="sldNum"/>
          </p:nvPr>
        </p:nvSpPr>
        <p:spPr>
          <a:xfrm>
            <a:off x="0" y="4737125"/>
            <a:ext cx="9253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787" name="Google Shape;787;p40"/>
          <p:cNvSpPr txBox="1"/>
          <p:nvPr/>
        </p:nvSpPr>
        <p:spPr>
          <a:xfrm>
            <a:off x="292400" y="150625"/>
            <a:ext cx="30258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Vercel</a:t>
            </a:r>
            <a:endParaRPr sz="2900">
              <a:solidFill>
                <a:srgbClr val="B7B7B7"/>
              </a:solidFill>
              <a:latin typeface="Work Sans Light"/>
              <a:ea typeface="Work Sans Light"/>
              <a:cs typeface="Work Sans Light"/>
              <a:sym typeface="Work Sans Light"/>
            </a:endParaRPr>
          </a:p>
        </p:txBody>
      </p:sp>
      <p:pic>
        <p:nvPicPr>
          <p:cNvPr id="788" name="Google Shape;788;p40" title="Capture d'écran 2025-09-27 171356.png"/>
          <p:cNvPicPr preferRelativeResize="0"/>
          <p:nvPr/>
        </p:nvPicPr>
        <p:blipFill rotWithShape="1">
          <a:blip r:embed="rId4">
            <a:alphaModFix/>
          </a:blip>
          <a:srcRect b="0" l="0" r="19393" t="38815"/>
          <a:stretch/>
        </p:blipFill>
        <p:spPr>
          <a:xfrm>
            <a:off x="292425" y="1584825"/>
            <a:ext cx="3921051" cy="2644926"/>
          </a:xfrm>
          <a:prstGeom prst="rect">
            <a:avLst/>
          </a:prstGeom>
          <a:noFill/>
          <a:ln cap="flat" cmpd="sng" w="28575">
            <a:solidFill>
              <a:schemeClr val="accent5"/>
            </a:solidFill>
            <a:prstDash val="solid"/>
            <a:round/>
            <a:headEnd len="sm" w="sm" type="none"/>
            <a:tailEnd len="sm" w="sm" type="none"/>
          </a:ln>
        </p:spPr>
      </p:pic>
      <p:pic>
        <p:nvPicPr>
          <p:cNvPr id="789" name="Google Shape;789;p40" title="Screenshot 2025-09-02 at 09-47-06 alexia-energies - Overview – Vercel.png"/>
          <p:cNvPicPr preferRelativeResize="0"/>
          <p:nvPr/>
        </p:nvPicPr>
        <p:blipFill rotWithShape="1">
          <a:blip r:embed="rId5">
            <a:alphaModFix/>
          </a:blip>
          <a:srcRect b="0" l="30838" r="13894" t="13882"/>
          <a:stretch/>
        </p:blipFill>
        <p:spPr>
          <a:xfrm>
            <a:off x="4371950" y="149837"/>
            <a:ext cx="4391828" cy="3710051"/>
          </a:xfrm>
          <a:prstGeom prst="rect">
            <a:avLst/>
          </a:prstGeom>
          <a:noFill/>
          <a:ln cap="flat" cmpd="sng" w="38100">
            <a:solidFill>
              <a:schemeClr val="accent5"/>
            </a:solidFill>
            <a:prstDash val="solid"/>
            <a:round/>
            <a:headEnd len="sm" w="sm" type="none"/>
            <a:tailEnd len="sm" w="sm" type="none"/>
          </a:ln>
        </p:spPr>
      </p:pic>
      <p:pic>
        <p:nvPicPr>
          <p:cNvPr id="790" name="Google Shape;790;p40" title="Capture d'écran 2025-09-27 171356.png"/>
          <p:cNvPicPr preferRelativeResize="0"/>
          <p:nvPr/>
        </p:nvPicPr>
        <p:blipFill rotWithShape="1">
          <a:blip r:embed="rId4">
            <a:alphaModFix/>
          </a:blip>
          <a:srcRect b="71644" l="0" r="53290" t="0"/>
          <a:stretch/>
        </p:blipFill>
        <p:spPr>
          <a:xfrm>
            <a:off x="2295925" y="699716"/>
            <a:ext cx="1917551" cy="1034423"/>
          </a:xfrm>
          <a:prstGeom prst="rect">
            <a:avLst/>
          </a:prstGeom>
          <a:noFill/>
          <a:ln cap="flat" cmpd="sng" w="28575">
            <a:solidFill>
              <a:schemeClr val="accent6"/>
            </a:solidFill>
            <a:prstDash val="solid"/>
            <a:round/>
            <a:headEnd len="sm" w="sm" type="none"/>
            <a:tailEnd len="sm" w="sm" type="none"/>
          </a:ln>
        </p:spPr>
      </p:pic>
      <p:sp>
        <p:nvSpPr>
          <p:cNvPr id="791" name="Google Shape;791;p40"/>
          <p:cNvSpPr txBox="1"/>
          <p:nvPr/>
        </p:nvSpPr>
        <p:spPr>
          <a:xfrm>
            <a:off x="522700" y="4301550"/>
            <a:ext cx="34605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Sorts Mill Goudy"/>
                <a:ea typeface="Sorts Mill Goudy"/>
                <a:cs typeface="Sorts Mill Goudy"/>
                <a:sym typeface="Sorts Mill Goudy"/>
              </a:rPr>
              <a:t>Le  déploiement est automatisé via </a:t>
            </a:r>
            <a:endParaRPr sz="1300">
              <a:solidFill>
                <a:schemeClr val="lt1"/>
              </a:solidFill>
              <a:latin typeface="Sorts Mill Goudy"/>
              <a:ea typeface="Sorts Mill Goudy"/>
              <a:cs typeface="Sorts Mill Goudy"/>
              <a:sym typeface="Sorts Mill Goudy"/>
            </a:endParaRPr>
          </a:p>
          <a:p>
            <a:pPr indent="0" lvl="0" marL="0" rtl="0" algn="ctr">
              <a:spcBef>
                <a:spcPts val="0"/>
              </a:spcBef>
              <a:spcAft>
                <a:spcPts val="0"/>
              </a:spcAft>
              <a:buNone/>
            </a:pPr>
            <a:r>
              <a:rPr lang="fr" sz="1300">
                <a:solidFill>
                  <a:schemeClr val="lt1"/>
                </a:solidFill>
                <a:latin typeface="Sorts Mill Goudy"/>
                <a:ea typeface="Sorts Mill Goudy"/>
                <a:cs typeface="Sorts Mill Goudy"/>
                <a:sym typeface="Sorts Mill Goudy"/>
              </a:rPr>
              <a:t>GitHub &amp; Vercel</a:t>
            </a:r>
            <a:endParaRPr sz="1300">
              <a:solidFill>
                <a:schemeClr val="lt1"/>
              </a:solidFill>
              <a:latin typeface="Sorts Mill Goudy"/>
              <a:ea typeface="Sorts Mill Goudy"/>
              <a:cs typeface="Sorts Mill Goudy"/>
              <a:sym typeface="Sorts Mill Goudy"/>
            </a:endParaRPr>
          </a:p>
        </p:txBody>
      </p:sp>
      <p:sp>
        <p:nvSpPr>
          <p:cNvPr id="792" name="Google Shape;792;p40"/>
          <p:cNvSpPr txBox="1"/>
          <p:nvPr/>
        </p:nvSpPr>
        <p:spPr>
          <a:xfrm>
            <a:off x="4530700" y="3899250"/>
            <a:ext cx="4127400" cy="878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fr" sz="1200">
                <a:solidFill>
                  <a:schemeClr val="lt1"/>
                </a:solidFill>
                <a:latin typeface="Sorts Mill Goudy"/>
                <a:ea typeface="Sorts Mill Goudy"/>
                <a:cs typeface="Sorts Mill Goudy"/>
                <a:sym typeface="Sorts Mill Goudy"/>
              </a:rPr>
              <a:t>Vercel</a:t>
            </a:r>
            <a:r>
              <a:rPr lang="fr" sz="1200">
                <a:solidFill>
                  <a:schemeClr val="lt1"/>
                </a:solidFill>
                <a:latin typeface="Sorts Mill Goudy"/>
                <a:ea typeface="Sorts Mill Goudy"/>
                <a:cs typeface="Sorts Mill Goudy"/>
                <a:sym typeface="Sorts Mill Goudy"/>
              </a:rPr>
              <a:t> est une plateforme cloud qui déploie et héberge automatiquement les applis web (Next.js, React…) via GitHub et les outils de performance.</a:t>
            </a:r>
            <a:endParaRPr sz="1700">
              <a:solidFill>
                <a:schemeClr val="lt1"/>
              </a:solidFill>
              <a:latin typeface="Sorts Mill Goudy"/>
              <a:ea typeface="Sorts Mill Goudy"/>
              <a:cs typeface="Sorts Mill Goudy"/>
              <a:sym typeface="Sorts Mill Goudy"/>
            </a:endParaRPr>
          </a:p>
        </p:txBody>
      </p:sp>
      <p:sp>
        <p:nvSpPr>
          <p:cNvPr id="793" name="Google Shape;793;p40"/>
          <p:cNvSpPr txBox="1"/>
          <p:nvPr/>
        </p:nvSpPr>
        <p:spPr>
          <a:xfrm>
            <a:off x="740700" y="641925"/>
            <a:ext cx="1514100" cy="8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lt1"/>
                </a:solidFill>
              </a:rPr>
              <a:t>créer un fichier </a:t>
            </a:r>
            <a:r>
              <a:rPr b="1" lang="fr" sz="1100">
                <a:solidFill>
                  <a:schemeClr val="lt1"/>
                </a:solidFill>
              </a:rPr>
              <a:t>.env.local </a:t>
            </a:r>
            <a:r>
              <a:rPr lang="fr" sz="1100">
                <a:solidFill>
                  <a:schemeClr val="lt1"/>
                </a:solidFill>
              </a:rPr>
              <a:t>=&gt; propre au serveur par contre </a:t>
            </a:r>
            <a:r>
              <a:rPr b="1" lang="fr" sz="1100">
                <a:solidFill>
                  <a:schemeClr val="lt1"/>
                </a:solidFill>
              </a:rPr>
              <a:t>.env </a:t>
            </a:r>
            <a:r>
              <a:rPr lang="fr" sz="1100">
                <a:solidFill>
                  <a:schemeClr val="lt1"/>
                </a:solidFill>
              </a:rPr>
              <a:t>(production)</a:t>
            </a:r>
            <a:endParaRPr sz="1100">
              <a:solidFill>
                <a:schemeClr val="lt1"/>
              </a:solidFill>
            </a:endParaRPr>
          </a:p>
          <a:p>
            <a:pPr indent="0" lvl="0" marL="0" rtl="0" algn="l">
              <a:spcBef>
                <a:spcPts val="0"/>
              </a:spcBef>
              <a:spcAft>
                <a:spcPts val="0"/>
              </a:spcAft>
              <a:buNone/>
            </a:pPr>
            <a:r>
              <a:t/>
            </a:r>
            <a:endParaRPr b="1" sz="11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7" name="Shape 797"/>
        <p:cNvGrpSpPr/>
        <p:nvPr/>
      </p:nvGrpSpPr>
      <p:grpSpPr>
        <a:xfrm>
          <a:off x="0" y="0"/>
          <a:ext cx="0" cy="0"/>
          <a:chOff x="0" y="0"/>
          <a:chExt cx="0" cy="0"/>
        </a:xfrm>
      </p:grpSpPr>
      <p:grpSp>
        <p:nvGrpSpPr>
          <p:cNvPr id="798" name="Google Shape;798;p41"/>
          <p:cNvGrpSpPr/>
          <p:nvPr/>
        </p:nvGrpSpPr>
        <p:grpSpPr>
          <a:xfrm>
            <a:off x="-1282151" y="1323674"/>
            <a:ext cx="2091900" cy="2091900"/>
            <a:chOff x="-1282151" y="1323674"/>
            <a:chExt cx="2091900" cy="2091900"/>
          </a:xfrm>
        </p:grpSpPr>
        <p:sp>
          <p:nvSpPr>
            <p:cNvPr id="799" name="Google Shape;799;p4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00" name="Google Shape;800;p4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01" name="Google Shape;801;p41"/>
          <p:cNvGrpSpPr/>
          <p:nvPr/>
        </p:nvGrpSpPr>
        <p:grpSpPr>
          <a:xfrm>
            <a:off x="8419899" y="-207226"/>
            <a:ext cx="2091900" cy="2091900"/>
            <a:chOff x="-1282151" y="1323674"/>
            <a:chExt cx="2091900" cy="2091900"/>
          </a:xfrm>
        </p:grpSpPr>
        <p:sp>
          <p:nvSpPr>
            <p:cNvPr id="802" name="Google Shape;802;p4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03" name="Google Shape;803;p4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04" name="Google Shape;804;p41"/>
          <p:cNvGrpSpPr/>
          <p:nvPr/>
        </p:nvGrpSpPr>
        <p:grpSpPr>
          <a:xfrm rot="1901110">
            <a:off x="8682253" y="4361747"/>
            <a:ext cx="1567179" cy="1567179"/>
            <a:chOff x="-1282151" y="1323674"/>
            <a:chExt cx="2091900" cy="2091900"/>
          </a:xfrm>
        </p:grpSpPr>
        <p:sp>
          <p:nvSpPr>
            <p:cNvPr id="805" name="Google Shape;805;p41"/>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806" name="Google Shape;806;p41"/>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807" name="Google Shape;807;p41"/>
          <p:cNvGrpSpPr/>
          <p:nvPr/>
        </p:nvGrpSpPr>
        <p:grpSpPr>
          <a:xfrm>
            <a:off x="292426" y="958261"/>
            <a:ext cx="517327" cy="517327"/>
            <a:chOff x="-1282151" y="1323674"/>
            <a:chExt cx="2091900" cy="2091900"/>
          </a:xfrm>
        </p:grpSpPr>
        <p:sp>
          <p:nvSpPr>
            <p:cNvPr id="808" name="Google Shape;808;p41"/>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809" name="Google Shape;809;p41"/>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810" name="Google Shape;810;p41"/>
          <p:cNvGrpSpPr/>
          <p:nvPr/>
        </p:nvGrpSpPr>
        <p:grpSpPr>
          <a:xfrm>
            <a:off x="-586198" y="149818"/>
            <a:ext cx="878598" cy="878598"/>
            <a:chOff x="-1282151" y="1323674"/>
            <a:chExt cx="2091900" cy="2091900"/>
          </a:xfrm>
        </p:grpSpPr>
        <p:sp>
          <p:nvSpPr>
            <p:cNvPr id="811" name="Google Shape;811;p41"/>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812" name="Google Shape;812;p41"/>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813" name="Google Shape;813;p41"/>
          <p:cNvSpPr txBox="1"/>
          <p:nvPr>
            <p:ph idx="12" type="sldNum"/>
          </p:nvPr>
        </p:nvSpPr>
        <p:spPr>
          <a:xfrm>
            <a:off x="0" y="4737125"/>
            <a:ext cx="9253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814" name="Google Shape;814;p41"/>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Démo | Système de favoris</a:t>
            </a:r>
            <a:endParaRPr sz="2900">
              <a:solidFill>
                <a:srgbClr val="B7B7B7"/>
              </a:solidFill>
              <a:latin typeface="Work Sans Light"/>
              <a:ea typeface="Work Sans Light"/>
              <a:cs typeface="Work Sans Light"/>
              <a:sym typeface="Work Sans Light"/>
            </a:endParaRPr>
          </a:p>
        </p:txBody>
      </p:sp>
      <p:pic>
        <p:nvPicPr>
          <p:cNvPr id="815" name="Google Shape;815;p41" title="systemeFavoris_UtilisateurConnecter.mp4">
            <a:hlinkClick r:id="rId4"/>
          </p:cNvPr>
          <p:cNvPicPr preferRelativeResize="0"/>
          <p:nvPr/>
        </p:nvPicPr>
        <p:blipFill>
          <a:blip r:embed="rId5">
            <a:alphaModFix/>
          </a:blip>
          <a:stretch>
            <a:fillRect/>
          </a:stretch>
        </p:blipFill>
        <p:spPr>
          <a:xfrm>
            <a:off x="954568" y="874675"/>
            <a:ext cx="6595646" cy="3710051"/>
          </a:xfrm>
          <a:prstGeom prst="rect">
            <a:avLst/>
          </a:prstGeom>
          <a:noFill/>
          <a:ln cap="flat" cmpd="sng" w="28575">
            <a:solidFill>
              <a:schemeClr val="lt1"/>
            </a:solidFill>
            <a:prstDash val="solid"/>
            <a:round/>
            <a:headEnd len="sm" w="sm" type="none"/>
            <a:tailEnd len="sm" w="sm" type="none"/>
          </a:ln>
        </p:spPr>
      </p:pic>
      <p:sp>
        <p:nvSpPr>
          <p:cNvPr id="816" name="Google Shape;816;p41"/>
          <p:cNvSpPr txBox="1"/>
          <p:nvPr/>
        </p:nvSpPr>
        <p:spPr>
          <a:xfrm>
            <a:off x="-5" y="4737125"/>
            <a:ext cx="269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solidFill>
                  <a:schemeClr val="lt1"/>
                </a:solidFill>
                <a:latin typeface="Work Sans Light"/>
                <a:ea typeface="Work Sans Light"/>
                <a:cs typeface="Work Sans Light"/>
                <a:sym typeface="Work Sans Light"/>
              </a:rPr>
              <a:t>user/dashboard</a:t>
            </a:r>
            <a:endParaRPr sz="200">
              <a:solidFill>
                <a:schemeClr val="lt1"/>
              </a:solidFill>
            </a:endParaRPr>
          </a:p>
        </p:txBody>
      </p:sp>
      <p:sp>
        <p:nvSpPr>
          <p:cNvPr id="817" name="Google Shape;817;p41"/>
          <p:cNvSpPr txBox="1"/>
          <p:nvPr/>
        </p:nvSpPr>
        <p:spPr>
          <a:xfrm>
            <a:off x="7695050" y="2466225"/>
            <a:ext cx="1227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solidFill>
                  <a:schemeClr val="lt1"/>
                </a:solidFill>
                <a:latin typeface="Work Sans Light"/>
                <a:ea typeface="Work Sans Light"/>
                <a:cs typeface="Work Sans Light"/>
                <a:sym typeface="Work Sans Light"/>
              </a:rPr>
              <a:t>utilisateur connecté</a:t>
            </a:r>
            <a:endParaRPr sz="2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grpSp>
        <p:nvGrpSpPr>
          <p:cNvPr id="104" name="Google Shape;104;p15"/>
          <p:cNvGrpSpPr/>
          <p:nvPr/>
        </p:nvGrpSpPr>
        <p:grpSpPr>
          <a:xfrm>
            <a:off x="-1282151" y="1323674"/>
            <a:ext cx="2091900" cy="2091900"/>
            <a:chOff x="-1282151" y="1323674"/>
            <a:chExt cx="2091900" cy="2091900"/>
          </a:xfrm>
        </p:grpSpPr>
        <p:sp>
          <p:nvSpPr>
            <p:cNvPr id="105" name="Google Shape;105;p1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06" name="Google Shape;106;p1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07" name="Google Shape;107;p15"/>
          <p:cNvGrpSpPr/>
          <p:nvPr/>
        </p:nvGrpSpPr>
        <p:grpSpPr>
          <a:xfrm>
            <a:off x="8419899" y="-207226"/>
            <a:ext cx="2091900" cy="2091900"/>
            <a:chOff x="-1282151" y="1323674"/>
            <a:chExt cx="2091900" cy="2091900"/>
          </a:xfrm>
        </p:grpSpPr>
        <p:sp>
          <p:nvSpPr>
            <p:cNvPr id="108" name="Google Shape;108;p15"/>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09" name="Google Shape;109;p15"/>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10" name="Google Shape;110;p15"/>
          <p:cNvGrpSpPr/>
          <p:nvPr/>
        </p:nvGrpSpPr>
        <p:grpSpPr>
          <a:xfrm rot="1901110">
            <a:off x="8682253" y="4361747"/>
            <a:ext cx="1567179" cy="1567179"/>
            <a:chOff x="-1282151" y="1323674"/>
            <a:chExt cx="2091900" cy="2091900"/>
          </a:xfrm>
        </p:grpSpPr>
        <p:sp>
          <p:nvSpPr>
            <p:cNvPr id="111" name="Google Shape;111;p15"/>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112" name="Google Shape;112;p15"/>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113" name="Google Shape;113;p15"/>
          <p:cNvGrpSpPr/>
          <p:nvPr/>
        </p:nvGrpSpPr>
        <p:grpSpPr>
          <a:xfrm>
            <a:off x="292426" y="958261"/>
            <a:ext cx="517327" cy="517327"/>
            <a:chOff x="-1282151" y="1323674"/>
            <a:chExt cx="2091900" cy="2091900"/>
          </a:xfrm>
        </p:grpSpPr>
        <p:sp>
          <p:nvSpPr>
            <p:cNvPr id="114" name="Google Shape;114;p15"/>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115" name="Google Shape;115;p15"/>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116" name="Google Shape;116;p15"/>
          <p:cNvGrpSpPr/>
          <p:nvPr/>
        </p:nvGrpSpPr>
        <p:grpSpPr>
          <a:xfrm>
            <a:off x="-586198" y="149818"/>
            <a:ext cx="878598" cy="878598"/>
            <a:chOff x="-1282151" y="1323674"/>
            <a:chExt cx="2091900" cy="2091900"/>
          </a:xfrm>
        </p:grpSpPr>
        <p:sp>
          <p:nvSpPr>
            <p:cNvPr id="117" name="Google Shape;117;p15"/>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118" name="Google Shape;118;p15"/>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119" name="Google Shape;119;p15"/>
          <p:cNvSpPr txBox="1"/>
          <p:nvPr>
            <p:ph idx="12" type="sldNum"/>
          </p:nvPr>
        </p:nvSpPr>
        <p:spPr>
          <a:xfrm>
            <a:off x="0" y="4737125"/>
            <a:ext cx="9232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120" name="Google Shape;120;p15"/>
          <p:cNvSpPr txBox="1"/>
          <p:nvPr/>
        </p:nvSpPr>
        <p:spPr>
          <a:xfrm>
            <a:off x="0" y="245875"/>
            <a:ext cx="9057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Contexte &amp; Objectifs </a:t>
            </a:r>
            <a:endParaRPr sz="2900">
              <a:solidFill>
                <a:srgbClr val="B7B7B7"/>
              </a:solidFill>
              <a:latin typeface="Work Sans Light"/>
              <a:ea typeface="Work Sans Light"/>
              <a:cs typeface="Work Sans Light"/>
              <a:sym typeface="Work Sans Light"/>
            </a:endParaRPr>
          </a:p>
        </p:txBody>
      </p:sp>
      <p:sp>
        <p:nvSpPr>
          <p:cNvPr id="121" name="Google Shape;121;p15"/>
          <p:cNvSpPr txBox="1"/>
          <p:nvPr/>
        </p:nvSpPr>
        <p:spPr>
          <a:xfrm>
            <a:off x="899525" y="1086925"/>
            <a:ext cx="7413600" cy="33399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1200"/>
              </a:spcBef>
              <a:spcAft>
                <a:spcPts val="0"/>
              </a:spcAft>
              <a:buNone/>
            </a:pPr>
            <a:r>
              <a:rPr lang="fr" sz="1700">
                <a:solidFill>
                  <a:schemeClr val="lt1"/>
                </a:solidFill>
              </a:rPr>
              <a:t>🌐 Digitaliser les services de bien-être</a:t>
            </a:r>
            <a:br>
              <a:rPr lang="fr" sz="1700">
                <a:solidFill>
                  <a:schemeClr val="lt1"/>
                </a:solidFill>
              </a:rPr>
            </a:br>
            <a:r>
              <a:rPr lang="fr" sz="1700">
                <a:solidFill>
                  <a:schemeClr val="lt1"/>
                </a:solidFill>
              </a:rPr>
              <a:t>📅 Prise de rendez-vous (présentiel / distanciel)</a:t>
            </a:r>
            <a:br>
              <a:rPr lang="fr" sz="1700">
                <a:solidFill>
                  <a:schemeClr val="lt1"/>
                </a:solidFill>
              </a:rPr>
            </a:br>
            <a:r>
              <a:rPr lang="fr" sz="1700">
                <a:solidFill>
                  <a:schemeClr val="lt1"/>
                </a:solidFill>
              </a:rPr>
              <a:t>💻 Moderniser l’expérience client</a:t>
            </a:r>
            <a:br>
              <a:rPr lang="fr" sz="1700">
                <a:solidFill>
                  <a:schemeClr val="lt1"/>
                </a:solidFill>
              </a:rPr>
            </a:br>
            <a:r>
              <a:rPr lang="fr" sz="1700">
                <a:solidFill>
                  <a:schemeClr val="lt1"/>
                </a:solidFill>
              </a:rPr>
              <a:t>🔍 Améliorer visibilité (SEO)</a:t>
            </a:r>
            <a:endParaRPr sz="1700">
              <a:solidFill>
                <a:schemeClr val="lt1"/>
              </a:solidFill>
            </a:endParaRPr>
          </a:p>
          <a:p>
            <a:pPr indent="0" lvl="0" marL="0" rtl="0" algn="ctr">
              <a:lnSpc>
                <a:spcPct val="200000"/>
              </a:lnSpc>
              <a:spcBef>
                <a:spcPts val="1200"/>
              </a:spcBef>
              <a:spcAft>
                <a:spcPts val="1000"/>
              </a:spcAft>
              <a:buNone/>
            </a:pPr>
            <a:r>
              <a:rPr lang="fr" sz="1700">
                <a:solidFill>
                  <a:schemeClr val="lt1"/>
                </a:solidFill>
              </a:rPr>
              <a:t>📰 Gestion articles (admin)</a:t>
            </a:r>
            <a:br>
              <a:rPr lang="fr" sz="1700">
                <a:solidFill>
                  <a:schemeClr val="lt1"/>
                </a:solidFill>
              </a:rPr>
            </a:br>
            <a:r>
              <a:rPr lang="fr" sz="1700">
                <a:solidFill>
                  <a:schemeClr val="lt1"/>
                </a:solidFill>
              </a:rPr>
              <a:t>⭐ Gestion favoris (utilisateur)</a:t>
            </a:r>
            <a:endParaRPr sz="2300">
              <a:solidFill>
                <a:schemeClr val="lt1"/>
              </a:solidFill>
              <a:latin typeface="Sorts Mill Goudy"/>
              <a:ea typeface="Sorts Mill Goudy"/>
              <a:cs typeface="Sorts Mill Goudy"/>
              <a:sym typeface="Sorts Mill Goud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1" name="Shape 821"/>
        <p:cNvGrpSpPr/>
        <p:nvPr/>
      </p:nvGrpSpPr>
      <p:grpSpPr>
        <a:xfrm>
          <a:off x="0" y="0"/>
          <a:ext cx="0" cy="0"/>
          <a:chOff x="0" y="0"/>
          <a:chExt cx="0" cy="0"/>
        </a:xfrm>
      </p:grpSpPr>
      <p:grpSp>
        <p:nvGrpSpPr>
          <p:cNvPr id="822" name="Google Shape;822;p42"/>
          <p:cNvGrpSpPr/>
          <p:nvPr/>
        </p:nvGrpSpPr>
        <p:grpSpPr>
          <a:xfrm>
            <a:off x="-1282151" y="1323674"/>
            <a:ext cx="2091900" cy="2091900"/>
            <a:chOff x="-1282151" y="1323674"/>
            <a:chExt cx="2091900" cy="2091900"/>
          </a:xfrm>
        </p:grpSpPr>
        <p:sp>
          <p:nvSpPr>
            <p:cNvPr id="823" name="Google Shape;823;p4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24" name="Google Shape;824;p4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25" name="Google Shape;825;p42"/>
          <p:cNvGrpSpPr/>
          <p:nvPr/>
        </p:nvGrpSpPr>
        <p:grpSpPr>
          <a:xfrm>
            <a:off x="8419899" y="-207226"/>
            <a:ext cx="2091900" cy="2091900"/>
            <a:chOff x="-1282151" y="1323674"/>
            <a:chExt cx="2091900" cy="2091900"/>
          </a:xfrm>
        </p:grpSpPr>
        <p:sp>
          <p:nvSpPr>
            <p:cNvPr id="826" name="Google Shape;826;p42"/>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827" name="Google Shape;827;p42"/>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828" name="Google Shape;828;p42"/>
          <p:cNvGrpSpPr/>
          <p:nvPr/>
        </p:nvGrpSpPr>
        <p:grpSpPr>
          <a:xfrm rot="1901110">
            <a:off x="8682253" y="4361747"/>
            <a:ext cx="1567179" cy="1567179"/>
            <a:chOff x="-1282151" y="1323674"/>
            <a:chExt cx="2091900" cy="2091900"/>
          </a:xfrm>
        </p:grpSpPr>
        <p:sp>
          <p:nvSpPr>
            <p:cNvPr id="829" name="Google Shape;829;p42"/>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830" name="Google Shape;830;p42"/>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831" name="Google Shape;831;p42"/>
          <p:cNvGrpSpPr/>
          <p:nvPr/>
        </p:nvGrpSpPr>
        <p:grpSpPr>
          <a:xfrm>
            <a:off x="292426" y="958261"/>
            <a:ext cx="517327" cy="517327"/>
            <a:chOff x="-1282151" y="1323674"/>
            <a:chExt cx="2091900" cy="2091900"/>
          </a:xfrm>
        </p:grpSpPr>
        <p:sp>
          <p:nvSpPr>
            <p:cNvPr id="832" name="Google Shape;832;p42"/>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833" name="Google Shape;833;p42"/>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834" name="Google Shape;834;p42"/>
          <p:cNvGrpSpPr/>
          <p:nvPr/>
        </p:nvGrpSpPr>
        <p:grpSpPr>
          <a:xfrm>
            <a:off x="-586198" y="149818"/>
            <a:ext cx="878598" cy="878598"/>
            <a:chOff x="-1282151" y="1323674"/>
            <a:chExt cx="2091900" cy="2091900"/>
          </a:xfrm>
        </p:grpSpPr>
        <p:sp>
          <p:nvSpPr>
            <p:cNvPr id="835" name="Google Shape;835;p42"/>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836" name="Google Shape;836;p42"/>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837" name="Google Shape;837;p42"/>
          <p:cNvSpPr txBox="1"/>
          <p:nvPr>
            <p:ph idx="12" type="sldNum"/>
          </p:nvPr>
        </p:nvSpPr>
        <p:spPr>
          <a:xfrm>
            <a:off x="0" y="4737125"/>
            <a:ext cx="9253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838" name="Google Shape;838;p42"/>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Conclusion</a:t>
            </a:r>
            <a:endParaRPr sz="2900">
              <a:solidFill>
                <a:srgbClr val="B7B7B7"/>
              </a:solidFill>
              <a:latin typeface="Work Sans Light"/>
              <a:ea typeface="Work Sans Light"/>
              <a:cs typeface="Work Sans Light"/>
              <a:sym typeface="Work Sans Light"/>
            </a:endParaRPr>
          </a:p>
        </p:txBody>
      </p:sp>
      <p:sp>
        <p:nvSpPr>
          <p:cNvPr id="839" name="Google Shape;839;p42"/>
          <p:cNvSpPr txBox="1"/>
          <p:nvPr/>
        </p:nvSpPr>
        <p:spPr>
          <a:xfrm>
            <a:off x="1143995" y="1256025"/>
            <a:ext cx="7118400" cy="2962800"/>
          </a:xfrm>
          <a:prstGeom prst="rect">
            <a:avLst/>
          </a:prstGeom>
          <a:noFill/>
          <a:ln>
            <a:noFill/>
          </a:ln>
        </p:spPr>
        <p:txBody>
          <a:bodyPr anchorCtr="0" anchor="ctr" bIns="103450" lIns="103450" spcFirstLastPara="1" rIns="103450" wrap="square" tIns="103450">
            <a:noAutofit/>
          </a:bodyPr>
          <a:lstStyle/>
          <a:p>
            <a:pPr indent="0" lvl="0" marL="0" rtl="0" algn="ctr">
              <a:lnSpc>
                <a:spcPct val="115000"/>
              </a:lnSpc>
              <a:spcBef>
                <a:spcPts val="1200"/>
              </a:spcBef>
              <a:spcAft>
                <a:spcPts val="0"/>
              </a:spcAft>
              <a:buNone/>
            </a:pPr>
            <a:r>
              <a:rPr lang="fr" sz="2036">
                <a:solidFill>
                  <a:schemeClr val="lt1"/>
                </a:solidFill>
                <a:latin typeface="Sorts Mill Goudy"/>
                <a:ea typeface="Sorts Mill Goudy"/>
                <a:cs typeface="Sorts Mill Goudy"/>
                <a:sym typeface="Sorts Mill Goudy"/>
              </a:rPr>
              <a:t>Merci pour votre attention !</a:t>
            </a:r>
            <a:endParaRPr sz="2036">
              <a:solidFill>
                <a:schemeClr val="lt1"/>
              </a:solidFill>
              <a:latin typeface="Sorts Mill Goudy"/>
              <a:ea typeface="Sorts Mill Goudy"/>
              <a:cs typeface="Sorts Mill Goudy"/>
              <a:sym typeface="Sorts Mill Goudy"/>
            </a:endParaRPr>
          </a:p>
          <a:p>
            <a:pPr indent="0" lvl="0" marL="0" rtl="0" algn="ctr">
              <a:lnSpc>
                <a:spcPct val="115000"/>
              </a:lnSpc>
              <a:spcBef>
                <a:spcPts val="1200"/>
              </a:spcBef>
              <a:spcAft>
                <a:spcPts val="0"/>
              </a:spcAft>
              <a:buClr>
                <a:schemeClr val="dk1"/>
              </a:buClr>
              <a:buSzPts val="1100"/>
              <a:buFont typeface="Arial"/>
              <a:buNone/>
            </a:pPr>
            <a:br>
              <a:rPr lang="fr" sz="2036">
                <a:solidFill>
                  <a:schemeClr val="lt1"/>
                </a:solidFill>
                <a:latin typeface="Sorts Mill Goudy"/>
                <a:ea typeface="Sorts Mill Goudy"/>
                <a:cs typeface="Sorts Mill Goudy"/>
                <a:sym typeface="Sorts Mill Goudy"/>
              </a:rPr>
            </a:br>
            <a:r>
              <a:rPr lang="fr" sz="2036">
                <a:solidFill>
                  <a:schemeClr val="lt1"/>
                </a:solidFill>
                <a:latin typeface="Sorts Mill Goudy"/>
                <a:ea typeface="Sorts Mill Goudy"/>
                <a:cs typeface="Sorts Mill Goudy"/>
                <a:sym typeface="Sorts Mill Goudy"/>
              </a:rPr>
              <a:t> Ce stage en freelance m’a vraiment fait progresser. En tant qu’autodidacte, j’ai pu gérer le projet de A à Z et relever des défis qui m’ont fait gagner en compétences et en confiance.</a:t>
            </a:r>
            <a:endParaRPr sz="2036">
              <a:solidFill>
                <a:schemeClr val="lt1"/>
              </a:solidFill>
              <a:latin typeface="Sorts Mill Goudy"/>
              <a:ea typeface="Sorts Mill Goudy"/>
              <a:cs typeface="Sorts Mill Goudy"/>
              <a:sym typeface="Sorts Mill Goudy"/>
            </a:endParaRPr>
          </a:p>
          <a:p>
            <a:pPr indent="0" lvl="0" marL="0" rtl="0" algn="ctr">
              <a:lnSpc>
                <a:spcPct val="115000"/>
              </a:lnSpc>
              <a:spcBef>
                <a:spcPts val="1200"/>
              </a:spcBef>
              <a:spcAft>
                <a:spcPts val="1200"/>
              </a:spcAft>
              <a:buNone/>
            </a:pPr>
            <a:r>
              <a:t/>
            </a:r>
            <a:endParaRPr sz="2036">
              <a:solidFill>
                <a:schemeClr val="lt1"/>
              </a:solidFill>
              <a:latin typeface="Sorts Mill Goudy"/>
              <a:ea typeface="Sorts Mill Goudy"/>
              <a:cs typeface="Sorts Mill Goudy"/>
              <a:sym typeface="Sorts Mill Goud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grpSp>
        <p:nvGrpSpPr>
          <p:cNvPr id="126" name="Google Shape;126;p16"/>
          <p:cNvGrpSpPr/>
          <p:nvPr/>
        </p:nvGrpSpPr>
        <p:grpSpPr>
          <a:xfrm>
            <a:off x="-1282151" y="1323674"/>
            <a:ext cx="2091900" cy="2091900"/>
            <a:chOff x="-1282151" y="1323674"/>
            <a:chExt cx="2091900" cy="2091900"/>
          </a:xfrm>
        </p:grpSpPr>
        <p:sp>
          <p:nvSpPr>
            <p:cNvPr id="127" name="Google Shape;127;p1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28" name="Google Shape;128;p1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29" name="Google Shape;129;p16"/>
          <p:cNvGrpSpPr/>
          <p:nvPr/>
        </p:nvGrpSpPr>
        <p:grpSpPr>
          <a:xfrm>
            <a:off x="8419899" y="-207226"/>
            <a:ext cx="2091900" cy="2091900"/>
            <a:chOff x="-1282151" y="1323674"/>
            <a:chExt cx="2091900" cy="2091900"/>
          </a:xfrm>
        </p:grpSpPr>
        <p:sp>
          <p:nvSpPr>
            <p:cNvPr id="130" name="Google Shape;130;p16"/>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31" name="Google Shape;131;p16"/>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32" name="Google Shape;132;p16"/>
          <p:cNvGrpSpPr/>
          <p:nvPr/>
        </p:nvGrpSpPr>
        <p:grpSpPr>
          <a:xfrm rot="1901110">
            <a:off x="8682253" y="4361747"/>
            <a:ext cx="1567179" cy="1567179"/>
            <a:chOff x="-1282151" y="1323674"/>
            <a:chExt cx="2091900" cy="2091900"/>
          </a:xfrm>
        </p:grpSpPr>
        <p:sp>
          <p:nvSpPr>
            <p:cNvPr id="133" name="Google Shape;133;p16"/>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134" name="Google Shape;134;p16"/>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135" name="Google Shape;135;p16"/>
          <p:cNvGrpSpPr/>
          <p:nvPr/>
        </p:nvGrpSpPr>
        <p:grpSpPr>
          <a:xfrm>
            <a:off x="117251" y="898561"/>
            <a:ext cx="517327" cy="517327"/>
            <a:chOff x="-1282151" y="1323674"/>
            <a:chExt cx="2091900" cy="2091900"/>
          </a:xfrm>
        </p:grpSpPr>
        <p:sp>
          <p:nvSpPr>
            <p:cNvPr id="136" name="Google Shape;136;p16"/>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137" name="Google Shape;137;p16"/>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138" name="Google Shape;138;p16"/>
          <p:cNvGrpSpPr/>
          <p:nvPr/>
        </p:nvGrpSpPr>
        <p:grpSpPr>
          <a:xfrm>
            <a:off x="-586198" y="149818"/>
            <a:ext cx="878598" cy="878598"/>
            <a:chOff x="-1282151" y="1323674"/>
            <a:chExt cx="2091900" cy="2091900"/>
          </a:xfrm>
        </p:grpSpPr>
        <p:sp>
          <p:nvSpPr>
            <p:cNvPr id="139" name="Google Shape;139;p16"/>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140" name="Google Shape;140;p16"/>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141" name="Google Shape;141;p16"/>
          <p:cNvSpPr txBox="1"/>
          <p:nvPr>
            <p:ph idx="12" type="sldNum"/>
          </p:nvPr>
        </p:nvSpPr>
        <p:spPr>
          <a:xfrm>
            <a:off x="0" y="4737125"/>
            <a:ext cx="9253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142" name="Google Shape;142;p16"/>
          <p:cNvSpPr txBox="1"/>
          <p:nvPr/>
        </p:nvSpPr>
        <p:spPr>
          <a:xfrm>
            <a:off x="74950" y="177112"/>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Stack Technique  &amp; </a:t>
            </a:r>
            <a:r>
              <a:rPr lang="fr" sz="2900">
                <a:solidFill>
                  <a:srgbClr val="B7B7B7"/>
                </a:solidFill>
                <a:latin typeface="Work Sans Light"/>
                <a:ea typeface="Work Sans Light"/>
                <a:cs typeface="Work Sans Light"/>
                <a:sym typeface="Work Sans Light"/>
              </a:rPr>
              <a:t> Outils utilisés</a:t>
            </a:r>
            <a:r>
              <a:rPr lang="fr" sz="2900">
                <a:solidFill>
                  <a:srgbClr val="B7B7B7"/>
                </a:solidFill>
                <a:latin typeface="Work Sans Light"/>
                <a:ea typeface="Work Sans Light"/>
                <a:cs typeface="Work Sans Light"/>
                <a:sym typeface="Work Sans Light"/>
              </a:rPr>
              <a:t> </a:t>
            </a:r>
            <a:endParaRPr sz="2900">
              <a:solidFill>
                <a:srgbClr val="B7B7B7"/>
              </a:solidFill>
              <a:latin typeface="Work Sans Light"/>
              <a:ea typeface="Work Sans Light"/>
              <a:cs typeface="Work Sans Light"/>
              <a:sym typeface="Work Sans Light"/>
            </a:endParaRPr>
          </a:p>
        </p:txBody>
      </p:sp>
      <p:sp>
        <p:nvSpPr>
          <p:cNvPr id="143" name="Google Shape;143;p16"/>
          <p:cNvSpPr/>
          <p:nvPr/>
        </p:nvSpPr>
        <p:spPr>
          <a:xfrm>
            <a:off x="3248125" y="822475"/>
            <a:ext cx="5581800" cy="3914700"/>
          </a:xfrm>
          <a:prstGeom prst="rect">
            <a:avLst/>
          </a:prstGeom>
          <a:solidFill>
            <a:schemeClr val="lt1"/>
          </a:solidFill>
          <a:ln cap="flat" cmpd="sng" w="28575">
            <a:solidFill>
              <a:schemeClr val="accent5"/>
            </a:solidFill>
            <a:prstDash val="solid"/>
            <a:round/>
            <a:headEnd len="sm" w="sm" type="none"/>
            <a:tailEnd len="sm" w="sm" type="none"/>
          </a:ln>
          <a:effectLst>
            <a:outerShdw blurRad="857250" rotWithShape="0" algn="bl" dir="18000000" dist="152400">
              <a:srgbClr val="E6E6E6">
                <a:alpha val="39000"/>
              </a:srgbClr>
            </a:outerShdw>
          </a:effectLst>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fr"/>
              <a:t>      </a:t>
            </a:r>
            <a:endParaRPr/>
          </a:p>
          <a:p>
            <a:pPr indent="0" lvl="0" marL="0" rtl="0" algn="l">
              <a:lnSpc>
                <a:spcPct val="200000"/>
              </a:lnSpc>
              <a:spcBef>
                <a:spcPts val="0"/>
              </a:spcBef>
              <a:spcAft>
                <a:spcPts val="0"/>
              </a:spcAft>
              <a:buNone/>
            </a:pPr>
            <a:r>
              <a:t/>
            </a:r>
            <a:endParaRPr sz="2100">
              <a:latin typeface="Sorts Mill Goudy"/>
              <a:ea typeface="Sorts Mill Goudy"/>
              <a:cs typeface="Sorts Mill Goudy"/>
              <a:sym typeface="Sorts Mill Goudy"/>
            </a:endParaRPr>
          </a:p>
        </p:txBody>
      </p:sp>
      <p:pic>
        <p:nvPicPr>
          <p:cNvPr id="144" name="Google Shape;144;p16"/>
          <p:cNvPicPr preferRelativeResize="0"/>
          <p:nvPr/>
        </p:nvPicPr>
        <p:blipFill>
          <a:blip r:embed="rId4">
            <a:alphaModFix/>
          </a:blip>
          <a:stretch>
            <a:fillRect/>
          </a:stretch>
        </p:blipFill>
        <p:spPr>
          <a:xfrm>
            <a:off x="3429100" y="989223"/>
            <a:ext cx="796225" cy="796202"/>
          </a:xfrm>
          <a:prstGeom prst="rect">
            <a:avLst/>
          </a:prstGeom>
          <a:noFill/>
          <a:ln>
            <a:noFill/>
          </a:ln>
        </p:spPr>
      </p:pic>
      <p:pic>
        <p:nvPicPr>
          <p:cNvPr id="145" name="Google Shape;145;p16"/>
          <p:cNvPicPr preferRelativeResize="0"/>
          <p:nvPr/>
        </p:nvPicPr>
        <p:blipFill>
          <a:blip r:embed="rId5">
            <a:alphaModFix/>
          </a:blip>
          <a:stretch>
            <a:fillRect/>
          </a:stretch>
        </p:blipFill>
        <p:spPr>
          <a:xfrm>
            <a:off x="7697049" y="1161730"/>
            <a:ext cx="908869" cy="908869"/>
          </a:xfrm>
          <a:prstGeom prst="rect">
            <a:avLst/>
          </a:prstGeom>
          <a:noFill/>
          <a:ln>
            <a:noFill/>
          </a:ln>
        </p:spPr>
      </p:pic>
      <p:pic>
        <p:nvPicPr>
          <p:cNvPr id="146" name="Google Shape;146;p16"/>
          <p:cNvPicPr preferRelativeResize="0"/>
          <p:nvPr/>
        </p:nvPicPr>
        <p:blipFill>
          <a:blip r:embed="rId6">
            <a:alphaModFix/>
          </a:blip>
          <a:stretch>
            <a:fillRect/>
          </a:stretch>
        </p:blipFill>
        <p:spPr>
          <a:xfrm>
            <a:off x="3248124" y="2121149"/>
            <a:ext cx="796250" cy="796228"/>
          </a:xfrm>
          <a:prstGeom prst="rect">
            <a:avLst/>
          </a:prstGeom>
          <a:noFill/>
          <a:ln>
            <a:noFill/>
          </a:ln>
        </p:spPr>
      </p:pic>
      <p:pic>
        <p:nvPicPr>
          <p:cNvPr id="147" name="Google Shape;147;p16"/>
          <p:cNvPicPr preferRelativeResize="0"/>
          <p:nvPr/>
        </p:nvPicPr>
        <p:blipFill>
          <a:blip r:embed="rId7">
            <a:alphaModFix/>
          </a:blip>
          <a:stretch>
            <a:fillRect/>
          </a:stretch>
        </p:blipFill>
        <p:spPr>
          <a:xfrm>
            <a:off x="5963363" y="1948345"/>
            <a:ext cx="908869" cy="908869"/>
          </a:xfrm>
          <a:prstGeom prst="rect">
            <a:avLst/>
          </a:prstGeom>
          <a:noFill/>
          <a:ln>
            <a:noFill/>
          </a:ln>
        </p:spPr>
      </p:pic>
      <p:pic>
        <p:nvPicPr>
          <p:cNvPr id="148" name="Google Shape;148;p16"/>
          <p:cNvPicPr preferRelativeResize="0"/>
          <p:nvPr/>
        </p:nvPicPr>
        <p:blipFill>
          <a:blip r:embed="rId8">
            <a:alphaModFix/>
          </a:blip>
          <a:stretch>
            <a:fillRect/>
          </a:stretch>
        </p:blipFill>
        <p:spPr>
          <a:xfrm>
            <a:off x="4907987" y="1759249"/>
            <a:ext cx="796250" cy="796228"/>
          </a:xfrm>
          <a:prstGeom prst="rect">
            <a:avLst/>
          </a:prstGeom>
          <a:noFill/>
          <a:ln>
            <a:noFill/>
          </a:ln>
        </p:spPr>
      </p:pic>
      <p:pic>
        <p:nvPicPr>
          <p:cNvPr id="149" name="Google Shape;149;p16"/>
          <p:cNvPicPr preferRelativeResize="0"/>
          <p:nvPr/>
        </p:nvPicPr>
        <p:blipFill>
          <a:blip r:embed="rId9">
            <a:alphaModFix/>
          </a:blip>
          <a:stretch>
            <a:fillRect/>
          </a:stretch>
        </p:blipFill>
        <p:spPr>
          <a:xfrm>
            <a:off x="7008227" y="2280778"/>
            <a:ext cx="1263650" cy="686000"/>
          </a:xfrm>
          <a:prstGeom prst="rect">
            <a:avLst/>
          </a:prstGeom>
          <a:noFill/>
          <a:ln>
            <a:noFill/>
          </a:ln>
        </p:spPr>
      </p:pic>
      <p:pic>
        <p:nvPicPr>
          <p:cNvPr id="150" name="Google Shape;150;p16"/>
          <p:cNvPicPr preferRelativeResize="0"/>
          <p:nvPr/>
        </p:nvPicPr>
        <p:blipFill>
          <a:blip r:embed="rId10">
            <a:alphaModFix/>
          </a:blip>
          <a:stretch>
            <a:fillRect/>
          </a:stretch>
        </p:blipFill>
        <p:spPr>
          <a:xfrm>
            <a:off x="5994950" y="1060426"/>
            <a:ext cx="845700" cy="845700"/>
          </a:xfrm>
          <a:prstGeom prst="rect">
            <a:avLst/>
          </a:prstGeom>
          <a:noFill/>
          <a:ln>
            <a:noFill/>
          </a:ln>
        </p:spPr>
      </p:pic>
      <p:pic>
        <p:nvPicPr>
          <p:cNvPr id="151" name="Google Shape;151;p16"/>
          <p:cNvPicPr preferRelativeResize="0"/>
          <p:nvPr/>
        </p:nvPicPr>
        <p:blipFill>
          <a:blip r:embed="rId11">
            <a:alphaModFix/>
          </a:blip>
          <a:stretch>
            <a:fillRect/>
          </a:stretch>
        </p:blipFill>
        <p:spPr>
          <a:xfrm>
            <a:off x="4581800" y="1161725"/>
            <a:ext cx="451200" cy="451200"/>
          </a:xfrm>
          <a:prstGeom prst="rect">
            <a:avLst/>
          </a:prstGeom>
          <a:noFill/>
          <a:ln>
            <a:noFill/>
          </a:ln>
        </p:spPr>
      </p:pic>
      <p:pic>
        <p:nvPicPr>
          <p:cNvPr id="152" name="Google Shape;152;p16"/>
          <p:cNvPicPr preferRelativeResize="0"/>
          <p:nvPr/>
        </p:nvPicPr>
        <p:blipFill>
          <a:blip r:embed="rId12">
            <a:alphaModFix/>
          </a:blip>
          <a:stretch>
            <a:fillRect/>
          </a:stretch>
        </p:blipFill>
        <p:spPr>
          <a:xfrm>
            <a:off x="5246950" y="949899"/>
            <a:ext cx="534050" cy="534050"/>
          </a:xfrm>
          <a:prstGeom prst="rect">
            <a:avLst/>
          </a:prstGeom>
          <a:noFill/>
          <a:ln>
            <a:noFill/>
          </a:ln>
        </p:spPr>
      </p:pic>
      <p:pic>
        <p:nvPicPr>
          <p:cNvPr id="153" name="Google Shape;153;p16"/>
          <p:cNvPicPr preferRelativeResize="0"/>
          <p:nvPr/>
        </p:nvPicPr>
        <p:blipFill>
          <a:blip r:embed="rId13">
            <a:alphaModFix/>
          </a:blip>
          <a:stretch>
            <a:fillRect/>
          </a:stretch>
        </p:blipFill>
        <p:spPr>
          <a:xfrm>
            <a:off x="7001825" y="1216261"/>
            <a:ext cx="534050" cy="534050"/>
          </a:xfrm>
          <a:prstGeom prst="rect">
            <a:avLst/>
          </a:prstGeom>
          <a:noFill/>
          <a:ln>
            <a:noFill/>
          </a:ln>
        </p:spPr>
      </p:pic>
      <p:sp>
        <p:nvSpPr>
          <p:cNvPr id="154" name="Google Shape;154;p16"/>
          <p:cNvSpPr txBox="1"/>
          <p:nvPr/>
        </p:nvSpPr>
        <p:spPr>
          <a:xfrm>
            <a:off x="684650" y="822475"/>
            <a:ext cx="2513400" cy="4220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Next.js (Framework)</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PostgreSQL (Neon Tech)</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Prisma (ORM)</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Auth  : BcryptJs + JWT</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Déploiement : Vercel</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Visual Studio Code (Dev)	</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b="1" lang="fr" sz="1200">
                <a:solidFill>
                  <a:schemeClr val="lt1"/>
                </a:solidFill>
                <a:latin typeface="Sorts Mill Goudy"/>
                <a:ea typeface="Sorts Mill Goudy"/>
                <a:cs typeface="Sorts Mill Goudy"/>
                <a:sym typeface="Sorts Mill Goudy"/>
              </a:rPr>
              <a:t>Git/GitHub  </a:t>
            </a:r>
            <a:r>
              <a:rPr lang="fr" sz="1200">
                <a:solidFill>
                  <a:schemeClr val="lt1"/>
                </a:solidFill>
                <a:latin typeface="Sorts Mill Goudy"/>
                <a:ea typeface="Sorts Mill Goudy"/>
                <a:cs typeface="Sorts Mill Goudy"/>
                <a:sym typeface="Sorts Mill Goudy"/>
              </a:rPr>
              <a:t>(versionning &amp; collab)</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Postman (tests API)		</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b="1" lang="fr" sz="1200" u="sng">
                <a:solidFill>
                  <a:schemeClr val="lt1"/>
                </a:solidFill>
                <a:latin typeface="Sorts Mill Goudy"/>
                <a:ea typeface="Sorts Mill Goudy"/>
                <a:cs typeface="Sorts Mill Goudy"/>
                <a:sym typeface="Sorts Mill Goudy"/>
              </a:rPr>
              <a:t>Conceptions :</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Figma (maquettes) &amp; StarUML	</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1000"/>
              </a:spcBef>
              <a:spcAft>
                <a:spcPts val="0"/>
              </a:spcAft>
              <a:buNone/>
            </a:pPr>
            <a:r>
              <a:rPr b="1" lang="fr" sz="1200" u="sng">
                <a:solidFill>
                  <a:schemeClr val="lt1"/>
                </a:solidFill>
                <a:latin typeface="Sorts Mill Goudy"/>
                <a:ea typeface="Sorts Mill Goudy"/>
                <a:cs typeface="Sorts Mill Goudy"/>
                <a:sym typeface="Sorts Mill Goudy"/>
              </a:rPr>
              <a:t>Services :			 </a:t>
            </a:r>
            <a:endParaRPr b="1" sz="1200" u="sng">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Calendly, </a:t>
            </a:r>
            <a:r>
              <a:rPr lang="fr" sz="1200">
                <a:solidFill>
                  <a:schemeClr val="lt1"/>
                </a:solidFill>
                <a:uFill>
                  <a:noFill/>
                </a:uFill>
                <a:latin typeface="Sorts Mill Goudy"/>
                <a:ea typeface="Sorts Mill Goudy"/>
                <a:cs typeface="Sorts Mill Goudy"/>
                <a:sym typeface="Sorts Mill Goudy"/>
                <a:hlinkClick r:id="rId14">
                  <a:extLst>
                    <a:ext uri="{A12FA001-AC4F-418D-AE19-62706E023703}">
                      <ahyp:hlinkClr val="tx"/>
                    </a:ext>
                  </a:extLst>
                </a:hlinkClick>
              </a:rPr>
              <a:t>Email.Js</a:t>
            </a:r>
            <a:r>
              <a:rPr lang="fr" sz="1200">
                <a:solidFill>
                  <a:schemeClr val="lt1"/>
                </a:solidFill>
                <a:latin typeface="Sorts Mill Goudy"/>
                <a:ea typeface="Sorts Mill Goudy"/>
                <a:cs typeface="Sorts Mill Goudy"/>
                <a:sym typeface="Sorts Mill Goudy"/>
              </a:rPr>
              <a:t>, Cloudinary</a:t>
            </a:r>
            <a:endParaRPr sz="1200">
              <a:solidFill>
                <a:schemeClr val="lt1"/>
              </a:solidFill>
              <a:latin typeface="Sorts Mill Goudy"/>
              <a:ea typeface="Sorts Mill Goudy"/>
              <a:cs typeface="Sorts Mill Goudy"/>
              <a:sym typeface="Sorts Mill Goudy"/>
            </a:endParaRPr>
          </a:p>
          <a:p>
            <a:pPr indent="0" lvl="0" marL="0" rtl="0" algn="l">
              <a:lnSpc>
                <a:spcPct val="150000"/>
              </a:lnSpc>
              <a:spcBef>
                <a:spcPts val="0"/>
              </a:spcBef>
              <a:spcAft>
                <a:spcPts val="0"/>
              </a:spcAft>
              <a:buNone/>
            </a:pPr>
            <a:r>
              <a:rPr lang="fr" sz="1200">
                <a:solidFill>
                  <a:schemeClr val="lt1"/>
                </a:solidFill>
                <a:latin typeface="Sorts Mill Goudy"/>
                <a:ea typeface="Sorts Mill Goudy"/>
                <a:cs typeface="Sorts Mill Goudy"/>
                <a:sym typeface="Sorts Mill Goudy"/>
              </a:rPr>
              <a:t>Trello &amp; Notion (gestion tâches)</a:t>
            </a:r>
            <a:r>
              <a:rPr lang="fr" sz="1200">
                <a:solidFill>
                  <a:schemeClr val="dk1"/>
                </a:solidFill>
                <a:latin typeface="Sorts Mill Goudy"/>
                <a:ea typeface="Sorts Mill Goudy"/>
                <a:cs typeface="Sorts Mill Goudy"/>
                <a:sym typeface="Sorts Mill Goudy"/>
              </a:rPr>
              <a:t>)</a:t>
            </a:r>
            <a:r>
              <a:rPr lang="fr" sz="1200">
                <a:solidFill>
                  <a:schemeClr val="dk1"/>
                </a:solidFill>
              </a:rPr>
              <a:t>	</a:t>
            </a:r>
            <a:endParaRPr sz="1200">
              <a:solidFill>
                <a:schemeClr val="lt1"/>
              </a:solidFill>
              <a:latin typeface="Sorts Mill Goudy"/>
              <a:ea typeface="Sorts Mill Goudy"/>
              <a:cs typeface="Sorts Mill Goudy"/>
              <a:sym typeface="Sorts Mill Goudy"/>
            </a:endParaRPr>
          </a:p>
        </p:txBody>
      </p:sp>
      <p:pic>
        <p:nvPicPr>
          <p:cNvPr id="155" name="Google Shape;155;p16" title="vs code.png"/>
          <p:cNvPicPr preferRelativeResize="0"/>
          <p:nvPr/>
        </p:nvPicPr>
        <p:blipFill>
          <a:blip r:embed="rId15">
            <a:alphaModFix/>
          </a:blip>
          <a:stretch>
            <a:fillRect/>
          </a:stretch>
        </p:blipFill>
        <p:spPr>
          <a:xfrm>
            <a:off x="4536913" y="2626838"/>
            <a:ext cx="796250" cy="796250"/>
          </a:xfrm>
          <a:prstGeom prst="rect">
            <a:avLst/>
          </a:prstGeom>
          <a:noFill/>
          <a:ln>
            <a:noFill/>
          </a:ln>
        </p:spPr>
      </p:pic>
      <p:pic>
        <p:nvPicPr>
          <p:cNvPr id="156" name="Google Shape;156;p16"/>
          <p:cNvPicPr preferRelativeResize="0"/>
          <p:nvPr/>
        </p:nvPicPr>
        <p:blipFill>
          <a:blip r:embed="rId16">
            <a:alphaModFix/>
          </a:blip>
          <a:stretch>
            <a:fillRect/>
          </a:stretch>
        </p:blipFill>
        <p:spPr>
          <a:xfrm>
            <a:off x="5696988" y="2899450"/>
            <a:ext cx="691725" cy="691725"/>
          </a:xfrm>
          <a:prstGeom prst="rect">
            <a:avLst/>
          </a:prstGeom>
          <a:noFill/>
          <a:ln>
            <a:noFill/>
          </a:ln>
        </p:spPr>
      </p:pic>
      <p:pic>
        <p:nvPicPr>
          <p:cNvPr id="157" name="Google Shape;157;p16" title="git.png"/>
          <p:cNvPicPr preferRelativeResize="0"/>
          <p:nvPr/>
        </p:nvPicPr>
        <p:blipFill>
          <a:blip r:embed="rId17">
            <a:alphaModFix/>
          </a:blip>
          <a:stretch>
            <a:fillRect/>
          </a:stretch>
        </p:blipFill>
        <p:spPr>
          <a:xfrm>
            <a:off x="3620634" y="2998246"/>
            <a:ext cx="691725" cy="691725"/>
          </a:xfrm>
          <a:prstGeom prst="rect">
            <a:avLst/>
          </a:prstGeom>
          <a:noFill/>
          <a:ln>
            <a:noFill/>
          </a:ln>
        </p:spPr>
      </p:pic>
      <p:pic>
        <p:nvPicPr>
          <p:cNvPr id="158" name="Google Shape;158;p16"/>
          <p:cNvPicPr preferRelativeResize="0"/>
          <p:nvPr/>
        </p:nvPicPr>
        <p:blipFill>
          <a:blip r:embed="rId18">
            <a:alphaModFix/>
          </a:blip>
          <a:stretch>
            <a:fillRect/>
          </a:stretch>
        </p:blipFill>
        <p:spPr>
          <a:xfrm>
            <a:off x="8138325" y="2965025"/>
            <a:ext cx="691725" cy="691725"/>
          </a:xfrm>
          <a:prstGeom prst="rect">
            <a:avLst/>
          </a:prstGeom>
          <a:noFill/>
          <a:ln>
            <a:noFill/>
          </a:ln>
        </p:spPr>
      </p:pic>
      <p:pic>
        <p:nvPicPr>
          <p:cNvPr id="159" name="Google Shape;159;p16"/>
          <p:cNvPicPr preferRelativeResize="0"/>
          <p:nvPr/>
        </p:nvPicPr>
        <p:blipFill>
          <a:blip r:embed="rId19">
            <a:alphaModFix/>
          </a:blip>
          <a:stretch>
            <a:fillRect/>
          </a:stretch>
        </p:blipFill>
        <p:spPr>
          <a:xfrm>
            <a:off x="4936925" y="3494450"/>
            <a:ext cx="652275" cy="652275"/>
          </a:xfrm>
          <a:prstGeom prst="rect">
            <a:avLst/>
          </a:prstGeom>
          <a:noFill/>
          <a:ln>
            <a:noFill/>
          </a:ln>
        </p:spPr>
      </p:pic>
      <p:pic>
        <p:nvPicPr>
          <p:cNvPr id="160" name="Google Shape;160;p16"/>
          <p:cNvPicPr preferRelativeResize="0"/>
          <p:nvPr/>
        </p:nvPicPr>
        <p:blipFill>
          <a:blip r:embed="rId20">
            <a:alphaModFix/>
          </a:blip>
          <a:stretch>
            <a:fillRect/>
          </a:stretch>
        </p:blipFill>
        <p:spPr>
          <a:xfrm>
            <a:off x="5934400" y="3897136"/>
            <a:ext cx="534050" cy="534050"/>
          </a:xfrm>
          <a:prstGeom prst="rect">
            <a:avLst/>
          </a:prstGeom>
          <a:noFill/>
          <a:ln>
            <a:noFill/>
          </a:ln>
        </p:spPr>
      </p:pic>
      <p:pic>
        <p:nvPicPr>
          <p:cNvPr id="161" name="Google Shape;161;p16"/>
          <p:cNvPicPr preferRelativeResize="0"/>
          <p:nvPr/>
        </p:nvPicPr>
        <p:blipFill>
          <a:blip r:embed="rId21">
            <a:alphaModFix/>
          </a:blip>
          <a:stretch>
            <a:fillRect/>
          </a:stretch>
        </p:blipFill>
        <p:spPr>
          <a:xfrm>
            <a:off x="6739615" y="3131085"/>
            <a:ext cx="796250" cy="652285"/>
          </a:xfrm>
          <a:prstGeom prst="rect">
            <a:avLst/>
          </a:prstGeom>
          <a:noFill/>
          <a:ln>
            <a:noFill/>
          </a:ln>
        </p:spPr>
      </p:pic>
      <p:pic>
        <p:nvPicPr>
          <p:cNvPr id="162" name="Google Shape;162;p16"/>
          <p:cNvPicPr preferRelativeResize="0"/>
          <p:nvPr/>
        </p:nvPicPr>
        <p:blipFill>
          <a:blip r:embed="rId22">
            <a:alphaModFix/>
          </a:blip>
          <a:stretch>
            <a:fillRect/>
          </a:stretch>
        </p:blipFill>
        <p:spPr>
          <a:xfrm>
            <a:off x="7697049" y="3838025"/>
            <a:ext cx="652250" cy="652250"/>
          </a:xfrm>
          <a:prstGeom prst="rect">
            <a:avLst/>
          </a:prstGeom>
          <a:noFill/>
          <a:ln>
            <a:noFill/>
          </a:ln>
        </p:spPr>
      </p:pic>
      <p:pic>
        <p:nvPicPr>
          <p:cNvPr id="163" name="Google Shape;163;p16"/>
          <p:cNvPicPr preferRelativeResize="0"/>
          <p:nvPr/>
        </p:nvPicPr>
        <p:blipFill>
          <a:blip r:embed="rId23">
            <a:alphaModFix/>
          </a:blip>
          <a:stretch>
            <a:fillRect/>
          </a:stretch>
        </p:blipFill>
        <p:spPr>
          <a:xfrm>
            <a:off x="4015388" y="1974575"/>
            <a:ext cx="652275" cy="652275"/>
          </a:xfrm>
          <a:prstGeom prst="rect">
            <a:avLst/>
          </a:prstGeom>
          <a:noFill/>
          <a:ln>
            <a:noFill/>
          </a:ln>
        </p:spPr>
      </p:pic>
      <p:pic>
        <p:nvPicPr>
          <p:cNvPr id="164" name="Google Shape;164;p16"/>
          <p:cNvPicPr preferRelativeResize="0"/>
          <p:nvPr/>
        </p:nvPicPr>
        <p:blipFill>
          <a:blip r:embed="rId24">
            <a:alphaModFix/>
          </a:blip>
          <a:stretch>
            <a:fillRect/>
          </a:stretch>
        </p:blipFill>
        <p:spPr>
          <a:xfrm>
            <a:off x="4209138" y="3946524"/>
            <a:ext cx="534050" cy="534050"/>
          </a:xfrm>
          <a:prstGeom prst="rect">
            <a:avLst/>
          </a:prstGeom>
          <a:noFill/>
          <a:ln>
            <a:noFill/>
          </a:ln>
        </p:spPr>
      </p:pic>
      <p:pic>
        <p:nvPicPr>
          <p:cNvPr id="165" name="Google Shape;165;p16"/>
          <p:cNvPicPr preferRelativeResize="0"/>
          <p:nvPr/>
        </p:nvPicPr>
        <p:blipFill>
          <a:blip r:embed="rId25">
            <a:alphaModFix/>
          </a:blip>
          <a:stretch>
            <a:fillRect/>
          </a:stretch>
        </p:blipFill>
        <p:spPr>
          <a:xfrm>
            <a:off x="3436572" y="3897125"/>
            <a:ext cx="534050" cy="534050"/>
          </a:xfrm>
          <a:prstGeom prst="rect">
            <a:avLst/>
          </a:prstGeom>
          <a:noFill/>
          <a:ln>
            <a:noFill/>
          </a:ln>
        </p:spPr>
      </p:pic>
      <p:pic>
        <p:nvPicPr>
          <p:cNvPr id="166" name="Google Shape;166;p16" title="Staruml_logo.png"/>
          <p:cNvPicPr preferRelativeResize="0"/>
          <p:nvPr/>
        </p:nvPicPr>
        <p:blipFill>
          <a:blip r:embed="rId26">
            <a:alphaModFix/>
          </a:blip>
          <a:stretch>
            <a:fillRect/>
          </a:stretch>
        </p:blipFill>
        <p:spPr>
          <a:xfrm>
            <a:off x="6662194" y="3950421"/>
            <a:ext cx="652275" cy="6196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grpSp>
        <p:nvGrpSpPr>
          <p:cNvPr id="171" name="Google Shape;171;p17"/>
          <p:cNvGrpSpPr/>
          <p:nvPr/>
        </p:nvGrpSpPr>
        <p:grpSpPr>
          <a:xfrm>
            <a:off x="-1282151" y="1323674"/>
            <a:ext cx="2091900" cy="2091900"/>
            <a:chOff x="-1282151" y="1323674"/>
            <a:chExt cx="2091900" cy="2091900"/>
          </a:xfrm>
        </p:grpSpPr>
        <p:sp>
          <p:nvSpPr>
            <p:cNvPr id="172" name="Google Shape;172;p1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73" name="Google Shape;173;p1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74" name="Google Shape;174;p17"/>
          <p:cNvGrpSpPr/>
          <p:nvPr/>
        </p:nvGrpSpPr>
        <p:grpSpPr>
          <a:xfrm>
            <a:off x="8419899" y="-207226"/>
            <a:ext cx="2091900" cy="2091900"/>
            <a:chOff x="-1282151" y="1323674"/>
            <a:chExt cx="2091900" cy="2091900"/>
          </a:xfrm>
        </p:grpSpPr>
        <p:sp>
          <p:nvSpPr>
            <p:cNvPr id="175" name="Google Shape;175;p17"/>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76" name="Google Shape;176;p17"/>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77" name="Google Shape;177;p17"/>
          <p:cNvGrpSpPr/>
          <p:nvPr/>
        </p:nvGrpSpPr>
        <p:grpSpPr>
          <a:xfrm rot="1901110">
            <a:off x="8682253" y="4361747"/>
            <a:ext cx="1567179" cy="1567179"/>
            <a:chOff x="-1282151" y="1323674"/>
            <a:chExt cx="2091900" cy="2091900"/>
          </a:xfrm>
        </p:grpSpPr>
        <p:sp>
          <p:nvSpPr>
            <p:cNvPr id="178" name="Google Shape;178;p17"/>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179" name="Google Shape;179;p17"/>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180" name="Google Shape;180;p17"/>
          <p:cNvGrpSpPr/>
          <p:nvPr/>
        </p:nvGrpSpPr>
        <p:grpSpPr>
          <a:xfrm>
            <a:off x="292426" y="958261"/>
            <a:ext cx="517327" cy="517327"/>
            <a:chOff x="-1282151" y="1323674"/>
            <a:chExt cx="2091900" cy="2091900"/>
          </a:xfrm>
        </p:grpSpPr>
        <p:sp>
          <p:nvSpPr>
            <p:cNvPr id="181" name="Google Shape;181;p17"/>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182" name="Google Shape;182;p17"/>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183" name="Google Shape;183;p17"/>
          <p:cNvGrpSpPr/>
          <p:nvPr/>
        </p:nvGrpSpPr>
        <p:grpSpPr>
          <a:xfrm>
            <a:off x="-586198" y="149818"/>
            <a:ext cx="878598" cy="878598"/>
            <a:chOff x="-1282151" y="1323674"/>
            <a:chExt cx="2091900" cy="2091900"/>
          </a:xfrm>
        </p:grpSpPr>
        <p:sp>
          <p:nvSpPr>
            <p:cNvPr id="184" name="Google Shape;184;p17"/>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185" name="Google Shape;185;p17"/>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186" name="Google Shape;186;p17"/>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187" name="Google Shape;187;p17"/>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React.js</a:t>
            </a:r>
            <a:endParaRPr sz="2900">
              <a:solidFill>
                <a:srgbClr val="B7B7B7"/>
              </a:solidFill>
              <a:latin typeface="Work Sans Light"/>
              <a:ea typeface="Work Sans Light"/>
              <a:cs typeface="Work Sans Light"/>
              <a:sym typeface="Work Sans Light"/>
            </a:endParaRPr>
          </a:p>
        </p:txBody>
      </p:sp>
      <p:sp>
        <p:nvSpPr>
          <p:cNvPr id="188" name="Google Shape;188;p17"/>
          <p:cNvSpPr txBox="1"/>
          <p:nvPr/>
        </p:nvSpPr>
        <p:spPr>
          <a:xfrm>
            <a:off x="2276463" y="958250"/>
            <a:ext cx="4644300" cy="3704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200"/>
              </a:spcBef>
              <a:spcAft>
                <a:spcPts val="0"/>
              </a:spcAft>
              <a:buNone/>
            </a:pPr>
            <a:r>
              <a:rPr b="1" lang="fr" sz="1300">
                <a:solidFill>
                  <a:schemeClr val="lt1"/>
                </a:solidFill>
              </a:rPr>
              <a:t>Bibliothèque JavaScript</a:t>
            </a:r>
            <a:r>
              <a:rPr lang="fr" sz="1300">
                <a:solidFill>
                  <a:schemeClr val="lt1"/>
                </a:solidFill>
              </a:rPr>
              <a:t> pour construire des interfaces utilisateur.</a:t>
            </a:r>
            <a:endParaRPr sz="1300">
              <a:solidFill>
                <a:schemeClr val="lt1"/>
              </a:solidFill>
            </a:endParaRPr>
          </a:p>
          <a:p>
            <a:pPr indent="0" lvl="0" marL="0" rtl="0" algn="l">
              <a:lnSpc>
                <a:spcPct val="150000"/>
              </a:lnSpc>
              <a:spcBef>
                <a:spcPts val="1200"/>
              </a:spcBef>
              <a:spcAft>
                <a:spcPts val="0"/>
              </a:spcAft>
              <a:buNone/>
            </a:pPr>
            <a:r>
              <a:rPr b="1" lang="fr" sz="1300">
                <a:solidFill>
                  <a:schemeClr val="lt1"/>
                </a:solidFill>
              </a:rPr>
              <a:t>Principes clés :</a:t>
            </a:r>
            <a:endParaRPr b="1" sz="1300">
              <a:solidFill>
                <a:schemeClr val="lt1"/>
              </a:solidFill>
            </a:endParaRPr>
          </a:p>
          <a:p>
            <a:pPr indent="-311150" lvl="0" marL="457200" rtl="0" algn="l">
              <a:lnSpc>
                <a:spcPct val="150000"/>
              </a:lnSpc>
              <a:spcBef>
                <a:spcPts val="1200"/>
              </a:spcBef>
              <a:spcAft>
                <a:spcPts val="0"/>
              </a:spcAft>
              <a:buClr>
                <a:schemeClr val="lt1"/>
              </a:buClr>
              <a:buSzPts val="1300"/>
              <a:buChar char="●"/>
            </a:pPr>
            <a:r>
              <a:rPr b="1" lang="fr" sz="1300">
                <a:solidFill>
                  <a:schemeClr val="lt1"/>
                </a:solidFill>
              </a:rPr>
              <a:t>Composants réutilisables</a:t>
            </a:r>
            <a:r>
              <a:rPr lang="fr" sz="1300">
                <a:solidFill>
                  <a:schemeClr val="lt1"/>
                </a:solidFill>
              </a:rPr>
              <a:t> : Architecture modulaire</a:t>
            </a:r>
            <a:endParaRPr sz="1300">
              <a:solidFill>
                <a:schemeClr val="lt1"/>
              </a:solidFill>
            </a:endParaRPr>
          </a:p>
          <a:p>
            <a:pPr indent="-311150" lvl="0" marL="457200" rtl="0" algn="l">
              <a:lnSpc>
                <a:spcPct val="150000"/>
              </a:lnSpc>
              <a:spcBef>
                <a:spcPts val="0"/>
              </a:spcBef>
              <a:spcAft>
                <a:spcPts val="0"/>
              </a:spcAft>
              <a:buClr>
                <a:schemeClr val="lt1"/>
              </a:buClr>
              <a:buSzPts val="1300"/>
              <a:buChar char="●"/>
            </a:pPr>
            <a:r>
              <a:rPr b="1" lang="fr" sz="1300">
                <a:solidFill>
                  <a:schemeClr val="lt1"/>
                </a:solidFill>
              </a:rPr>
              <a:t>Virtual DOM</a:t>
            </a:r>
            <a:r>
              <a:rPr lang="fr" sz="1300">
                <a:solidFill>
                  <a:schemeClr val="lt1"/>
                </a:solidFill>
              </a:rPr>
              <a:t> : Mises à jour optimisées</a:t>
            </a:r>
            <a:endParaRPr sz="1300">
              <a:solidFill>
                <a:schemeClr val="lt1"/>
              </a:solidFill>
            </a:endParaRPr>
          </a:p>
          <a:p>
            <a:pPr indent="-311150" lvl="0" marL="457200" rtl="0" algn="l">
              <a:lnSpc>
                <a:spcPct val="150000"/>
              </a:lnSpc>
              <a:spcBef>
                <a:spcPts val="0"/>
              </a:spcBef>
              <a:spcAft>
                <a:spcPts val="0"/>
              </a:spcAft>
              <a:buClr>
                <a:schemeClr val="lt1"/>
              </a:buClr>
              <a:buSzPts val="1300"/>
              <a:buChar char="●"/>
            </a:pPr>
            <a:r>
              <a:rPr b="1" lang="fr" sz="1300">
                <a:solidFill>
                  <a:schemeClr val="lt1"/>
                </a:solidFill>
              </a:rPr>
              <a:t>JSX</a:t>
            </a:r>
            <a:r>
              <a:rPr lang="fr" sz="1300">
                <a:solidFill>
                  <a:schemeClr val="lt1"/>
                </a:solidFill>
              </a:rPr>
              <a:t> : Syntaxe HTML dans JavaScript</a:t>
            </a:r>
            <a:endParaRPr sz="1300">
              <a:solidFill>
                <a:schemeClr val="lt1"/>
              </a:solidFill>
            </a:endParaRPr>
          </a:p>
          <a:p>
            <a:pPr indent="-311150" lvl="0" marL="457200" rtl="0" algn="l">
              <a:lnSpc>
                <a:spcPct val="150000"/>
              </a:lnSpc>
              <a:spcBef>
                <a:spcPts val="0"/>
              </a:spcBef>
              <a:spcAft>
                <a:spcPts val="0"/>
              </a:spcAft>
              <a:buClr>
                <a:schemeClr val="lt1"/>
              </a:buClr>
              <a:buSzPts val="1300"/>
              <a:buChar char="●"/>
            </a:pPr>
            <a:r>
              <a:rPr b="1" lang="fr" sz="1300">
                <a:solidFill>
                  <a:schemeClr val="lt1"/>
                </a:solidFill>
              </a:rPr>
              <a:t>Hooks</a:t>
            </a:r>
            <a:r>
              <a:rPr lang="fr" sz="1300">
                <a:solidFill>
                  <a:schemeClr val="lt1"/>
                </a:solidFill>
              </a:rPr>
              <a:t> : useState, useEffect pour gérer l'état et les effets</a:t>
            </a:r>
            <a:endParaRPr sz="1300">
              <a:solidFill>
                <a:schemeClr val="lt1"/>
              </a:solidFill>
              <a:latin typeface="Sorts Mill Goudy"/>
              <a:ea typeface="Sorts Mill Goudy"/>
              <a:cs typeface="Sorts Mill Goudy"/>
              <a:sym typeface="Sorts Mill Goudy"/>
            </a:endParaRPr>
          </a:p>
        </p:txBody>
      </p:sp>
      <p:pic>
        <p:nvPicPr>
          <p:cNvPr id="189" name="Google Shape;189;p17"/>
          <p:cNvPicPr preferRelativeResize="0"/>
          <p:nvPr/>
        </p:nvPicPr>
        <p:blipFill>
          <a:blip r:embed="rId4">
            <a:alphaModFix/>
          </a:blip>
          <a:stretch>
            <a:fillRect/>
          </a:stretch>
        </p:blipFill>
        <p:spPr>
          <a:xfrm>
            <a:off x="6697475" y="308825"/>
            <a:ext cx="1059800" cy="105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grpSp>
        <p:nvGrpSpPr>
          <p:cNvPr id="194" name="Google Shape;194;p18"/>
          <p:cNvGrpSpPr/>
          <p:nvPr/>
        </p:nvGrpSpPr>
        <p:grpSpPr>
          <a:xfrm>
            <a:off x="-1282151" y="1323674"/>
            <a:ext cx="2091900" cy="2091900"/>
            <a:chOff x="-1282151" y="1323674"/>
            <a:chExt cx="2091900" cy="2091900"/>
          </a:xfrm>
        </p:grpSpPr>
        <p:sp>
          <p:nvSpPr>
            <p:cNvPr id="195" name="Google Shape;195;p1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96" name="Google Shape;196;p1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197" name="Google Shape;197;p18"/>
          <p:cNvGrpSpPr/>
          <p:nvPr/>
        </p:nvGrpSpPr>
        <p:grpSpPr>
          <a:xfrm>
            <a:off x="8419899" y="-207226"/>
            <a:ext cx="2091900" cy="2091900"/>
            <a:chOff x="-1282151" y="1323674"/>
            <a:chExt cx="2091900" cy="2091900"/>
          </a:xfrm>
        </p:grpSpPr>
        <p:sp>
          <p:nvSpPr>
            <p:cNvPr id="198" name="Google Shape;198;p18"/>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199" name="Google Shape;199;p18"/>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00" name="Google Shape;200;p18"/>
          <p:cNvGrpSpPr/>
          <p:nvPr/>
        </p:nvGrpSpPr>
        <p:grpSpPr>
          <a:xfrm rot="1901110">
            <a:off x="8682253" y="4361747"/>
            <a:ext cx="1567179" cy="1567179"/>
            <a:chOff x="-1282151" y="1323674"/>
            <a:chExt cx="2091900" cy="2091900"/>
          </a:xfrm>
        </p:grpSpPr>
        <p:sp>
          <p:nvSpPr>
            <p:cNvPr id="201" name="Google Shape;201;p18"/>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202" name="Google Shape;202;p18"/>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203" name="Google Shape;203;p18"/>
          <p:cNvGrpSpPr/>
          <p:nvPr/>
        </p:nvGrpSpPr>
        <p:grpSpPr>
          <a:xfrm>
            <a:off x="292426" y="958261"/>
            <a:ext cx="517327" cy="517327"/>
            <a:chOff x="-1282151" y="1323674"/>
            <a:chExt cx="2091900" cy="2091900"/>
          </a:xfrm>
        </p:grpSpPr>
        <p:sp>
          <p:nvSpPr>
            <p:cNvPr id="204" name="Google Shape;204;p18"/>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205" name="Google Shape;205;p18"/>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206" name="Google Shape;206;p18"/>
          <p:cNvGrpSpPr/>
          <p:nvPr/>
        </p:nvGrpSpPr>
        <p:grpSpPr>
          <a:xfrm>
            <a:off x="-586198" y="149818"/>
            <a:ext cx="878598" cy="878598"/>
            <a:chOff x="-1282151" y="1323674"/>
            <a:chExt cx="2091900" cy="2091900"/>
          </a:xfrm>
        </p:grpSpPr>
        <p:sp>
          <p:nvSpPr>
            <p:cNvPr id="207" name="Google Shape;207;p18"/>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208" name="Google Shape;208;p18"/>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209" name="Google Shape;209;p18"/>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210" name="Google Shape;210;p18"/>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Next.js</a:t>
            </a:r>
            <a:endParaRPr sz="2900">
              <a:solidFill>
                <a:srgbClr val="B7B7B7"/>
              </a:solidFill>
              <a:latin typeface="Work Sans Light"/>
              <a:ea typeface="Work Sans Light"/>
              <a:cs typeface="Work Sans Light"/>
              <a:sym typeface="Work Sans Light"/>
            </a:endParaRPr>
          </a:p>
        </p:txBody>
      </p:sp>
      <p:sp>
        <p:nvSpPr>
          <p:cNvPr id="211" name="Google Shape;211;p18"/>
          <p:cNvSpPr txBox="1"/>
          <p:nvPr/>
        </p:nvSpPr>
        <p:spPr>
          <a:xfrm>
            <a:off x="1022825" y="1006650"/>
            <a:ext cx="4712100" cy="31302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200"/>
              </a:spcBef>
              <a:spcAft>
                <a:spcPts val="0"/>
              </a:spcAft>
              <a:buNone/>
            </a:pPr>
            <a:r>
              <a:rPr b="1" lang="fr" sz="1300">
                <a:solidFill>
                  <a:schemeClr val="lt1"/>
                </a:solidFill>
              </a:rPr>
              <a:t>Framework React</a:t>
            </a:r>
            <a:r>
              <a:rPr lang="fr" sz="1300">
                <a:solidFill>
                  <a:schemeClr val="lt1"/>
                </a:solidFill>
              </a:rPr>
              <a:t> créé par Vercel qui ajoute des fonctionnalités puissantes.</a:t>
            </a:r>
            <a:endParaRPr sz="1300">
              <a:solidFill>
                <a:schemeClr val="lt1"/>
              </a:solidFill>
            </a:endParaRPr>
          </a:p>
          <a:p>
            <a:pPr indent="0" lvl="0" marL="0" rtl="0" algn="l">
              <a:lnSpc>
                <a:spcPct val="150000"/>
              </a:lnSpc>
              <a:spcBef>
                <a:spcPts val="1200"/>
              </a:spcBef>
              <a:spcAft>
                <a:spcPts val="0"/>
              </a:spcAft>
              <a:buNone/>
            </a:pPr>
            <a:r>
              <a:rPr b="1" lang="fr" sz="1300">
                <a:solidFill>
                  <a:schemeClr val="lt1"/>
                </a:solidFill>
              </a:rPr>
              <a:t>Avantages principaux :</a:t>
            </a:r>
            <a:endParaRPr b="1" sz="1300">
              <a:solidFill>
                <a:schemeClr val="lt1"/>
              </a:solidFill>
            </a:endParaRPr>
          </a:p>
          <a:p>
            <a:pPr indent="-311150" lvl="0" marL="457200" rtl="0" algn="l">
              <a:lnSpc>
                <a:spcPct val="150000"/>
              </a:lnSpc>
              <a:spcBef>
                <a:spcPts val="1200"/>
              </a:spcBef>
              <a:spcAft>
                <a:spcPts val="0"/>
              </a:spcAft>
              <a:buClr>
                <a:schemeClr val="lt1"/>
              </a:buClr>
              <a:buSzPts val="1300"/>
              <a:buChar char="●"/>
            </a:pPr>
            <a:r>
              <a:rPr b="1" lang="fr" sz="1300">
                <a:solidFill>
                  <a:schemeClr val="lt1"/>
                </a:solidFill>
              </a:rPr>
              <a:t>SSR (Server-Side Rendering)</a:t>
            </a:r>
            <a:r>
              <a:rPr lang="fr" sz="1300">
                <a:solidFill>
                  <a:schemeClr val="lt1"/>
                </a:solidFill>
              </a:rPr>
              <a:t> : Rendu serveur ou génération statique pour performances et SEO</a:t>
            </a:r>
            <a:endParaRPr sz="1300">
              <a:solidFill>
                <a:schemeClr val="lt1"/>
              </a:solidFill>
            </a:endParaRPr>
          </a:p>
          <a:p>
            <a:pPr indent="-311150" lvl="0" marL="457200" rtl="0" algn="l">
              <a:lnSpc>
                <a:spcPct val="150000"/>
              </a:lnSpc>
              <a:spcBef>
                <a:spcPts val="0"/>
              </a:spcBef>
              <a:spcAft>
                <a:spcPts val="0"/>
              </a:spcAft>
              <a:buClr>
                <a:schemeClr val="lt1"/>
              </a:buClr>
              <a:buSzPts val="1300"/>
              <a:buChar char="●"/>
            </a:pPr>
            <a:r>
              <a:rPr b="1" lang="fr" sz="1300">
                <a:solidFill>
                  <a:schemeClr val="lt1"/>
                </a:solidFill>
              </a:rPr>
              <a:t>Routing automatique</a:t>
            </a:r>
            <a:r>
              <a:rPr lang="fr" sz="1300">
                <a:solidFill>
                  <a:schemeClr val="lt1"/>
                </a:solidFill>
              </a:rPr>
              <a:t> : Basé sur la structure des fichiers</a:t>
            </a:r>
            <a:endParaRPr sz="1300">
              <a:solidFill>
                <a:schemeClr val="lt1"/>
              </a:solidFill>
            </a:endParaRPr>
          </a:p>
          <a:p>
            <a:pPr indent="-311150" lvl="0" marL="457200" rtl="0" algn="l">
              <a:lnSpc>
                <a:spcPct val="150000"/>
              </a:lnSpc>
              <a:spcBef>
                <a:spcPts val="0"/>
              </a:spcBef>
              <a:spcAft>
                <a:spcPts val="0"/>
              </a:spcAft>
              <a:buClr>
                <a:schemeClr val="lt1"/>
              </a:buClr>
              <a:buSzPts val="1300"/>
              <a:buChar char="●"/>
            </a:pPr>
            <a:r>
              <a:rPr b="1" lang="fr" sz="1300">
                <a:solidFill>
                  <a:schemeClr val="lt1"/>
                </a:solidFill>
              </a:rPr>
              <a:t>API Routes</a:t>
            </a:r>
            <a:r>
              <a:rPr lang="fr" sz="1300">
                <a:solidFill>
                  <a:schemeClr val="lt1"/>
                </a:solidFill>
              </a:rPr>
              <a:t> : Backend intégré</a:t>
            </a:r>
            <a:endParaRPr sz="2300">
              <a:solidFill>
                <a:schemeClr val="lt1"/>
              </a:solidFill>
              <a:latin typeface="Sorts Mill Goudy"/>
              <a:ea typeface="Sorts Mill Goudy"/>
              <a:cs typeface="Sorts Mill Goudy"/>
              <a:sym typeface="Sorts Mill Goudy"/>
            </a:endParaRPr>
          </a:p>
        </p:txBody>
      </p:sp>
      <p:sp>
        <p:nvSpPr>
          <p:cNvPr id="212" name="Google Shape;212;p18"/>
          <p:cNvSpPr/>
          <p:nvPr/>
        </p:nvSpPr>
        <p:spPr>
          <a:xfrm>
            <a:off x="5963100" y="1475600"/>
            <a:ext cx="2091900" cy="2091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3" name="Google Shape;213;p18"/>
          <p:cNvPicPr preferRelativeResize="0"/>
          <p:nvPr/>
        </p:nvPicPr>
        <p:blipFill>
          <a:blip r:embed="rId4">
            <a:alphaModFix/>
          </a:blip>
          <a:stretch>
            <a:fillRect/>
          </a:stretch>
        </p:blipFill>
        <p:spPr>
          <a:xfrm>
            <a:off x="6106475" y="1619002"/>
            <a:ext cx="1805162" cy="18051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grpSp>
        <p:nvGrpSpPr>
          <p:cNvPr id="218" name="Google Shape;218;p19"/>
          <p:cNvGrpSpPr/>
          <p:nvPr/>
        </p:nvGrpSpPr>
        <p:grpSpPr>
          <a:xfrm>
            <a:off x="-1282151" y="1323674"/>
            <a:ext cx="2091900" cy="2091900"/>
            <a:chOff x="-1282151" y="1323674"/>
            <a:chExt cx="2091900" cy="2091900"/>
          </a:xfrm>
        </p:grpSpPr>
        <p:sp>
          <p:nvSpPr>
            <p:cNvPr id="219" name="Google Shape;219;p1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20" name="Google Shape;220;p1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21" name="Google Shape;221;p19"/>
          <p:cNvGrpSpPr/>
          <p:nvPr/>
        </p:nvGrpSpPr>
        <p:grpSpPr>
          <a:xfrm>
            <a:off x="8419899" y="-207226"/>
            <a:ext cx="2091900" cy="2091900"/>
            <a:chOff x="-1282151" y="1323674"/>
            <a:chExt cx="2091900" cy="2091900"/>
          </a:xfrm>
        </p:grpSpPr>
        <p:sp>
          <p:nvSpPr>
            <p:cNvPr id="222" name="Google Shape;222;p19"/>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23" name="Google Shape;223;p19"/>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24" name="Google Shape;224;p19"/>
          <p:cNvGrpSpPr/>
          <p:nvPr/>
        </p:nvGrpSpPr>
        <p:grpSpPr>
          <a:xfrm rot="1901110">
            <a:off x="8682253" y="4361747"/>
            <a:ext cx="1567179" cy="1567179"/>
            <a:chOff x="-1282151" y="1323674"/>
            <a:chExt cx="2091900" cy="2091900"/>
          </a:xfrm>
        </p:grpSpPr>
        <p:sp>
          <p:nvSpPr>
            <p:cNvPr id="225" name="Google Shape;225;p19"/>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226" name="Google Shape;226;p19"/>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227" name="Google Shape;227;p19"/>
          <p:cNvGrpSpPr/>
          <p:nvPr/>
        </p:nvGrpSpPr>
        <p:grpSpPr>
          <a:xfrm>
            <a:off x="292426" y="958261"/>
            <a:ext cx="517327" cy="517327"/>
            <a:chOff x="-1282151" y="1323674"/>
            <a:chExt cx="2091900" cy="2091900"/>
          </a:xfrm>
        </p:grpSpPr>
        <p:sp>
          <p:nvSpPr>
            <p:cNvPr id="228" name="Google Shape;228;p19"/>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229" name="Google Shape;229;p19"/>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230" name="Google Shape;230;p19"/>
          <p:cNvGrpSpPr/>
          <p:nvPr/>
        </p:nvGrpSpPr>
        <p:grpSpPr>
          <a:xfrm>
            <a:off x="-586198" y="149818"/>
            <a:ext cx="878598" cy="878598"/>
            <a:chOff x="-1282151" y="1323674"/>
            <a:chExt cx="2091900" cy="2091900"/>
          </a:xfrm>
        </p:grpSpPr>
        <p:sp>
          <p:nvSpPr>
            <p:cNvPr id="231" name="Google Shape;231;p19"/>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232" name="Google Shape;232;p19"/>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233" name="Google Shape;233;p19"/>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234" name="Google Shape;234;p19"/>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Conception | Maquette (Figma)</a:t>
            </a:r>
            <a:endParaRPr sz="2900">
              <a:solidFill>
                <a:srgbClr val="B7B7B7"/>
              </a:solidFill>
              <a:latin typeface="Work Sans Light"/>
              <a:ea typeface="Work Sans Light"/>
              <a:cs typeface="Work Sans Light"/>
              <a:sym typeface="Work Sans Light"/>
            </a:endParaRPr>
          </a:p>
        </p:txBody>
      </p:sp>
      <p:pic>
        <p:nvPicPr>
          <p:cNvPr id="235" name="Google Shape;235;p19" title="Présentation - Maquette pour App Web &amp; Web Mobile.mp4">
            <a:hlinkClick r:id="rId4"/>
          </p:cNvPr>
          <p:cNvPicPr preferRelativeResize="0"/>
          <p:nvPr/>
        </p:nvPicPr>
        <p:blipFill>
          <a:blip r:embed="rId5">
            <a:alphaModFix/>
          </a:blip>
          <a:stretch>
            <a:fillRect/>
          </a:stretch>
        </p:blipFill>
        <p:spPr>
          <a:xfrm>
            <a:off x="1215675" y="824613"/>
            <a:ext cx="6280949" cy="3912514"/>
          </a:xfrm>
          <a:prstGeom prst="rect">
            <a:avLst/>
          </a:prstGeom>
          <a:noFill/>
          <a:ln cap="flat" cmpd="sng" w="28575">
            <a:solidFill>
              <a:schemeClr val="l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grpSp>
        <p:nvGrpSpPr>
          <p:cNvPr id="240" name="Google Shape;240;p20"/>
          <p:cNvGrpSpPr/>
          <p:nvPr/>
        </p:nvGrpSpPr>
        <p:grpSpPr>
          <a:xfrm>
            <a:off x="-1282151" y="1323674"/>
            <a:ext cx="2091900" cy="2091900"/>
            <a:chOff x="-1282151" y="1323674"/>
            <a:chExt cx="2091900" cy="2091900"/>
          </a:xfrm>
        </p:grpSpPr>
        <p:sp>
          <p:nvSpPr>
            <p:cNvPr id="241" name="Google Shape;241;p2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42" name="Google Shape;242;p2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43" name="Google Shape;243;p20"/>
          <p:cNvGrpSpPr/>
          <p:nvPr/>
        </p:nvGrpSpPr>
        <p:grpSpPr>
          <a:xfrm>
            <a:off x="8419899" y="-207226"/>
            <a:ext cx="2091900" cy="2091900"/>
            <a:chOff x="-1282151" y="1323674"/>
            <a:chExt cx="2091900" cy="2091900"/>
          </a:xfrm>
        </p:grpSpPr>
        <p:sp>
          <p:nvSpPr>
            <p:cNvPr id="244" name="Google Shape;244;p20"/>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45" name="Google Shape;245;p20"/>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46" name="Google Shape;246;p20"/>
          <p:cNvGrpSpPr/>
          <p:nvPr/>
        </p:nvGrpSpPr>
        <p:grpSpPr>
          <a:xfrm rot="1901110">
            <a:off x="8682253" y="4361747"/>
            <a:ext cx="1567179" cy="1567179"/>
            <a:chOff x="-1282151" y="1323674"/>
            <a:chExt cx="2091900" cy="2091900"/>
          </a:xfrm>
        </p:grpSpPr>
        <p:sp>
          <p:nvSpPr>
            <p:cNvPr id="247" name="Google Shape;247;p20"/>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248" name="Google Shape;248;p20"/>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249" name="Google Shape;249;p20"/>
          <p:cNvGrpSpPr/>
          <p:nvPr/>
        </p:nvGrpSpPr>
        <p:grpSpPr>
          <a:xfrm>
            <a:off x="292426" y="958261"/>
            <a:ext cx="517327" cy="517327"/>
            <a:chOff x="-1282151" y="1323674"/>
            <a:chExt cx="2091900" cy="2091900"/>
          </a:xfrm>
        </p:grpSpPr>
        <p:sp>
          <p:nvSpPr>
            <p:cNvPr id="250" name="Google Shape;250;p20"/>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251" name="Google Shape;251;p20"/>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252" name="Google Shape;252;p20"/>
          <p:cNvGrpSpPr/>
          <p:nvPr/>
        </p:nvGrpSpPr>
        <p:grpSpPr>
          <a:xfrm>
            <a:off x="-586198" y="149818"/>
            <a:ext cx="878598" cy="878598"/>
            <a:chOff x="-1282151" y="1323674"/>
            <a:chExt cx="2091900" cy="2091900"/>
          </a:xfrm>
        </p:grpSpPr>
        <p:sp>
          <p:nvSpPr>
            <p:cNvPr id="253" name="Google Shape;253;p20"/>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254" name="Google Shape;254;p20"/>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255" name="Google Shape;255;p20"/>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256" name="Google Shape;256;p20"/>
          <p:cNvSpPr txBox="1"/>
          <p:nvPr/>
        </p:nvSpPr>
        <p:spPr>
          <a:xfrm>
            <a:off x="74950" y="245875"/>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Conception | </a:t>
            </a:r>
            <a:r>
              <a:rPr lang="fr" sz="2900">
                <a:solidFill>
                  <a:srgbClr val="B7B7B7"/>
                </a:solidFill>
                <a:latin typeface="Work Sans Light"/>
                <a:ea typeface="Work Sans Light"/>
                <a:cs typeface="Work Sans Light"/>
                <a:sym typeface="Work Sans Light"/>
              </a:rPr>
              <a:t>Charte</a:t>
            </a:r>
            <a:r>
              <a:rPr lang="fr" sz="2900">
                <a:solidFill>
                  <a:srgbClr val="B7B7B7"/>
                </a:solidFill>
                <a:latin typeface="Work Sans Light"/>
                <a:ea typeface="Work Sans Light"/>
                <a:cs typeface="Work Sans Light"/>
                <a:sym typeface="Work Sans Light"/>
              </a:rPr>
              <a:t> Graphique</a:t>
            </a:r>
            <a:endParaRPr sz="2900">
              <a:solidFill>
                <a:srgbClr val="B7B7B7"/>
              </a:solidFill>
              <a:latin typeface="Work Sans Light"/>
              <a:ea typeface="Work Sans Light"/>
              <a:cs typeface="Work Sans Light"/>
              <a:sym typeface="Work Sans Light"/>
            </a:endParaRPr>
          </a:p>
        </p:txBody>
      </p:sp>
      <p:pic>
        <p:nvPicPr>
          <p:cNvPr id="257" name="Google Shape;257;p20" title="Charte Graphique.png"/>
          <p:cNvPicPr preferRelativeResize="0"/>
          <p:nvPr/>
        </p:nvPicPr>
        <p:blipFill>
          <a:blip r:embed="rId4">
            <a:alphaModFix/>
          </a:blip>
          <a:stretch>
            <a:fillRect/>
          </a:stretch>
        </p:blipFill>
        <p:spPr>
          <a:xfrm>
            <a:off x="196099" y="909040"/>
            <a:ext cx="2621710" cy="3710050"/>
          </a:xfrm>
          <a:prstGeom prst="rect">
            <a:avLst/>
          </a:prstGeom>
          <a:noFill/>
          <a:ln>
            <a:noFill/>
          </a:ln>
        </p:spPr>
      </p:pic>
      <p:pic>
        <p:nvPicPr>
          <p:cNvPr id="258" name="Google Shape;258;p20" title="Capture d'écran 2025-10-02 193329.png"/>
          <p:cNvPicPr preferRelativeResize="0"/>
          <p:nvPr/>
        </p:nvPicPr>
        <p:blipFill>
          <a:blip r:embed="rId5">
            <a:alphaModFix/>
          </a:blip>
          <a:stretch>
            <a:fillRect/>
          </a:stretch>
        </p:blipFill>
        <p:spPr>
          <a:xfrm>
            <a:off x="2864869" y="1459250"/>
            <a:ext cx="3002474" cy="2540901"/>
          </a:xfrm>
          <a:prstGeom prst="rect">
            <a:avLst/>
          </a:prstGeom>
          <a:noFill/>
          <a:ln>
            <a:noFill/>
          </a:ln>
        </p:spPr>
      </p:pic>
      <p:pic>
        <p:nvPicPr>
          <p:cNvPr id="259" name="Google Shape;259;p20" title="Capture d'écran 2025-10-02 193354.png"/>
          <p:cNvPicPr preferRelativeResize="0"/>
          <p:nvPr/>
        </p:nvPicPr>
        <p:blipFill>
          <a:blip r:embed="rId6">
            <a:alphaModFix/>
          </a:blip>
          <a:stretch>
            <a:fillRect/>
          </a:stretch>
        </p:blipFill>
        <p:spPr>
          <a:xfrm>
            <a:off x="5907138" y="806336"/>
            <a:ext cx="2971857" cy="1744154"/>
          </a:xfrm>
          <a:prstGeom prst="rect">
            <a:avLst/>
          </a:prstGeom>
          <a:noFill/>
          <a:ln>
            <a:noFill/>
          </a:ln>
        </p:spPr>
      </p:pic>
      <p:pic>
        <p:nvPicPr>
          <p:cNvPr id="260" name="Google Shape;260;p20" title="mobile (1).png"/>
          <p:cNvPicPr preferRelativeResize="0"/>
          <p:nvPr/>
        </p:nvPicPr>
        <p:blipFill>
          <a:blip r:embed="rId7">
            <a:alphaModFix/>
          </a:blip>
          <a:stretch>
            <a:fillRect/>
          </a:stretch>
        </p:blipFill>
        <p:spPr>
          <a:xfrm>
            <a:off x="6172750" y="3307498"/>
            <a:ext cx="759452" cy="759452"/>
          </a:xfrm>
          <a:prstGeom prst="rect">
            <a:avLst/>
          </a:prstGeom>
          <a:noFill/>
          <a:ln>
            <a:noFill/>
          </a:ln>
        </p:spPr>
      </p:pic>
      <p:pic>
        <p:nvPicPr>
          <p:cNvPr id="261" name="Google Shape;261;p20" title="tablette.png"/>
          <p:cNvPicPr preferRelativeResize="0"/>
          <p:nvPr/>
        </p:nvPicPr>
        <p:blipFill>
          <a:blip r:embed="rId8">
            <a:alphaModFix/>
          </a:blip>
          <a:stretch>
            <a:fillRect/>
          </a:stretch>
        </p:blipFill>
        <p:spPr>
          <a:xfrm>
            <a:off x="7013358" y="3307497"/>
            <a:ext cx="759452" cy="759452"/>
          </a:xfrm>
          <a:prstGeom prst="rect">
            <a:avLst/>
          </a:prstGeom>
          <a:noFill/>
          <a:ln>
            <a:noFill/>
          </a:ln>
        </p:spPr>
      </p:pic>
      <p:pic>
        <p:nvPicPr>
          <p:cNvPr id="262" name="Google Shape;262;p20" title="ecran (1).png"/>
          <p:cNvPicPr preferRelativeResize="0"/>
          <p:nvPr/>
        </p:nvPicPr>
        <p:blipFill>
          <a:blip r:embed="rId9">
            <a:alphaModFix/>
          </a:blip>
          <a:stretch>
            <a:fillRect/>
          </a:stretch>
        </p:blipFill>
        <p:spPr>
          <a:xfrm>
            <a:off x="7853951" y="3307496"/>
            <a:ext cx="759452" cy="759423"/>
          </a:xfrm>
          <a:prstGeom prst="rect">
            <a:avLst/>
          </a:prstGeom>
          <a:noFill/>
          <a:ln>
            <a:noFill/>
          </a:ln>
        </p:spPr>
      </p:pic>
      <p:sp>
        <p:nvSpPr>
          <p:cNvPr id="263" name="Google Shape;263;p20"/>
          <p:cNvSpPr txBox="1"/>
          <p:nvPr/>
        </p:nvSpPr>
        <p:spPr>
          <a:xfrm>
            <a:off x="6187916" y="2701350"/>
            <a:ext cx="2288700" cy="354600"/>
          </a:xfrm>
          <a:prstGeom prst="rect">
            <a:avLst/>
          </a:prstGeom>
          <a:noFill/>
          <a:ln>
            <a:noFill/>
          </a:ln>
        </p:spPr>
        <p:txBody>
          <a:bodyPr anchorCtr="0" anchor="ctr" bIns="103450" lIns="103450" spcFirstLastPara="1" rIns="103450" wrap="square" tIns="103450">
            <a:noAutofit/>
          </a:bodyPr>
          <a:lstStyle/>
          <a:p>
            <a:pPr indent="0" lvl="0" marL="0" rtl="0" algn="ctr">
              <a:spcBef>
                <a:spcPts val="0"/>
              </a:spcBef>
              <a:spcAft>
                <a:spcPts val="0"/>
              </a:spcAft>
              <a:buNone/>
            </a:pPr>
            <a:r>
              <a:rPr lang="fr" sz="2036">
                <a:solidFill>
                  <a:schemeClr val="lt1"/>
                </a:solidFill>
              </a:rPr>
              <a:t>Responsive</a:t>
            </a:r>
            <a:endParaRPr sz="2036">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grpSp>
        <p:nvGrpSpPr>
          <p:cNvPr id="268" name="Google Shape;268;p21"/>
          <p:cNvGrpSpPr/>
          <p:nvPr/>
        </p:nvGrpSpPr>
        <p:grpSpPr>
          <a:xfrm>
            <a:off x="-1282151" y="1323674"/>
            <a:ext cx="2091900" cy="2091900"/>
            <a:chOff x="-1282151" y="1323674"/>
            <a:chExt cx="2091900" cy="2091900"/>
          </a:xfrm>
        </p:grpSpPr>
        <p:sp>
          <p:nvSpPr>
            <p:cNvPr id="269" name="Google Shape;269;p2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70" name="Google Shape;270;p2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71" name="Google Shape;271;p21"/>
          <p:cNvGrpSpPr/>
          <p:nvPr/>
        </p:nvGrpSpPr>
        <p:grpSpPr>
          <a:xfrm>
            <a:off x="8419899" y="-207226"/>
            <a:ext cx="2091900" cy="2091900"/>
            <a:chOff x="-1282151" y="1323674"/>
            <a:chExt cx="2091900" cy="2091900"/>
          </a:xfrm>
        </p:grpSpPr>
        <p:sp>
          <p:nvSpPr>
            <p:cNvPr id="272" name="Google Shape;272;p21"/>
            <p:cNvSpPr/>
            <p:nvPr/>
          </p:nvSpPr>
          <p:spPr>
            <a:xfrm>
              <a:off x="-1282151" y="1323674"/>
              <a:ext cx="2091900" cy="2091900"/>
            </a:xfrm>
            <a:prstGeom prst="ellipse">
              <a:avLst/>
            </a:prstGeom>
            <a:noFill/>
            <a:ln cap="flat" cmpd="sng" w="11350">
              <a:solidFill>
                <a:srgbClr val="FED1A7"/>
              </a:solidFill>
              <a:prstDash val="solid"/>
              <a:round/>
              <a:headEnd len="sm" w="sm" type="none"/>
              <a:tailEnd len="sm" w="sm" type="none"/>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sp>
          <p:nvSpPr>
            <p:cNvPr id="273" name="Google Shape;273;p21"/>
            <p:cNvSpPr/>
            <p:nvPr/>
          </p:nvSpPr>
          <p:spPr>
            <a:xfrm>
              <a:off x="-1218460" y="1387365"/>
              <a:ext cx="1964400" cy="1964400"/>
            </a:xfrm>
            <a:prstGeom prst="ellipse">
              <a:avLst/>
            </a:prstGeom>
            <a:solidFill>
              <a:srgbClr val="FED1A7"/>
            </a:solidFill>
            <a:ln>
              <a:noFill/>
            </a:ln>
          </p:spPr>
          <p:txBody>
            <a:bodyPr anchorCtr="0" anchor="ctr" bIns="109025" lIns="109025" spcFirstLastPara="1" rIns="109025" wrap="square" tIns="109025">
              <a:noAutofit/>
            </a:bodyPr>
            <a:lstStyle/>
            <a:p>
              <a:pPr indent="0" lvl="0" marL="0" rtl="0" algn="ctr">
                <a:spcBef>
                  <a:spcPts val="0"/>
                </a:spcBef>
                <a:spcAft>
                  <a:spcPts val="0"/>
                </a:spcAft>
                <a:buNone/>
              </a:pPr>
              <a:r>
                <a:t/>
              </a:r>
              <a:endParaRPr sz="1192"/>
            </a:p>
          </p:txBody>
        </p:sp>
      </p:grpSp>
      <p:grpSp>
        <p:nvGrpSpPr>
          <p:cNvPr id="274" name="Google Shape;274;p21"/>
          <p:cNvGrpSpPr/>
          <p:nvPr/>
        </p:nvGrpSpPr>
        <p:grpSpPr>
          <a:xfrm rot="1901110">
            <a:off x="8682253" y="4361747"/>
            <a:ext cx="1567179" cy="1567179"/>
            <a:chOff x="-1282151" y="1323674"/>
            <a:chExt cx="2091900" cy="2091900"/>
          </a:xfrm>
        </p:grpSpPr>
        <p:sp>
          <p:nvSpPr>
            <p:cNvPr id="275" name="Google Shape;275;p21"/>
            <p:cNvSpPr/>
            <p:nvPr/>
          </p:nvSpPr>
          <p:spPr>
            <a:xfrm>
              <a:off x="-1282151" y="1323674"/>
              <a:ext cx="2091900" cy="2091900"/>
            </a:xfrm>
            <a:prstGeom prst="ellipse">
              <a:avLst/>
            </a:prstGeom>
            <a:noFill/>
            <a:ln cap="flat" cmpd="sng" w="8500">
              <a:solidFill>
                <a:srgbClr val="FED1A7"/>
              </a:solidFill>
              <a:prstDash val="solid"/>
              <a:round/>
              <a:headEnd len="sm" w="sm" type="none"/>
              <a:tailEnd len="sm" w="sm" type="none"/>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sp>
          <p:nvSpPr>
            <p:cNvPr id="276" name="Google Shape;276;p21"/>
            <p:cNvSpPr/>
            <p:nvPr/>
          </p:nvSpPr>
          <p:spPr>
            <a:xfrm>
              <a:off x="-1218460" y="1387365"/>
              <a:ext cx="1964400" cy="1964400"/>
            </a:xfrm>
            <a:prstGeom prst="ellipse">
              <a:avLst/>
            </a:prstGeom>
            <a:solidFill>
              <a:srgbClr val="FED1A7"/>
            </a:solidFill>
            <a:ln>
              <a:noFill/>
            </a:ln>
          </p:spPr>
          <p:txBody>
            <a:bodyPr anchorCtr="0" anchor="ctr" bIns="81675" lIns="81675" spcFirstLastPara="1" rIns="81675" wrap="square" tIns="81675">
              <a:noAutofit/>
            </a:bodyPr>
            <a:lstStyle/>
            <a:p>
              <a:pPr indent="0" lvl="0" marL="0" rtl="0" algn="ctr">
                <a:spcBef>
                  <a:spcPts val="0"/>
                </a:spcBef>
                <a:spcAft>
                  <a:spcPts val="0"/>
                </a:spcAft>
                <a:buNone/>
              </a:pPr>
              <a:r>
                <a:t/>
              </a:r>
              <a:endParaRPr sz="893"/>
            </a:p>
          </p:txBody>
        </p:sp>
      </p:grpSp>
      <p:grpSp>
        <p:nvGrpSpPr>
          <p:cNvPr id="277" name="Google Shape;277;p21"/>
          <p:cNvGrpSpPr/>
          <p:nvPr/>
        </p:nvGrpSpPr>
        <p:grpSpPr>
          <a:xfrm>
            <a:off x="292426" y="958261"/>
            <a:ext cx="517327" cy="517327"/>
            <a:chOff x="-1282151" y="1323674"/>
            <a:chExt cx="2091900" cy="2091900"/>
          </a:xfrm>
        </p:grpSpPr>
        <p:sp>
          <p:nvSpPr>
            <p:cNvPr id="278" name="Google Shape;278;p21"/>
            <p:cNvSpPr/>
            <p:nvPr/>
          </p:nvSpPr>
          <p:spPr>
            <a:xfrm>
              <a:off x="-1282151" y="1323674"/>
              <a:ext cx="2091900" cy="2091900"/>
            </a:xfrm>
            <a:prstGeom prst="ellipse">
              <a:avLst/>
            </a:prstGeom>
            <a:noFill/>
            <a:ln cap="flat" cmpd="sng" w="2800">
              <a:solidFill>
                <a:srgbClr val="FED1A7"/>
              </a:solidFill>
              <a:prstDash val="solid"/>
              <a:round/>
              <a:headEnd len="sm" w="sm" type="none"/>
              <a:tailEnd len="sm" w="sm" type="none"/>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sp>
          <p:nvSpPr>
            <p:cNvPr id="279" name="Google Shape;279;p21"/>
            <p:cNvSpPr/>
            <p:nvPr/>
          </p:nvSpPr>
          <p:spPr>
            <a:xfrm>
              <a:off x="-1218460" y="1387365"/>
              <a:ext cx="1964400" cy="1964400"/>
            </a:xfrm>
            <a:prstGeom prst="ellipse">
              <a:avLst/>
            </a:prstGeom>
            <a:solidFill>
              <a:srgbClr val="FED1A7"/>
            </a:solidFill>
            <a:ln>
              <a:noFill/>
            </a:ln>
          </p:spPr>
          <p:txBody>
            <a:bodyPr anchorCtr="0" anchor="ctr" bIns="26950" lIns="26950" spcFirstLastPara="1" rIns="26950" wrap="square" tIns="26950">
              <a:noAutofit/>
            </a:bodyPr>
            <a:lstStyle/>
            <a:p>
              <a:pPr indent="0" lvl="0" marL="0" rtl="0" algn="ctr">
                <a:spcBef>
                  <a:spcPts val="0"/>
                </a:spcBef>
                <a:spcAft>
                  <a:spcPts val="0"/>
                </a:spcAft>
                <a:buNone/>
              </a:pPr>
              <a:r>
                <a:t/>
              </a:r>
              <a:endParaRPr sz="294"/>
            </a:p>
          </p:txBody>
        </p:sp>
      </p:grpSp>
      <p:grpSp>
        <p:nvGrpSpPr>
          <p:cNvPr id="280" name="Google Shape;280;p21"/>
          <p:cNvGrpSpPr/>
          <p:nvPr/>
        </p:nvGrpSpPr>
        <p:grpSpPr>
          <a:xfrm>
            <a:off x="-586198" y="149818"/>
            <a:ext cx="878598" cy="878598"/>
            <a:chOff x="-1282151" y="1323674"/>
            <a:chExt cx="2091900" cy="2091900"/>
          </a:xfrm>
        </p:grpSpPr>
        <p:sp>
          <p:nvSpPr>
            <p:cNvPr id="281" name="Google Shape;281;p21"/>
            <p:cNvSpPr/>
            <p:nvPr/>
          </p:nvSpPr>
          <p:spPr>
            <a:xfrm>
              <a:off x="-1282151" y="1323674"/>
              <a:ext cx="2091900" cy="2091900"/>
            </a:xfrm>
            <a:prstGeom prst="ellipse">
              <a:avLst/>
            </a:prstGeom>
            <a:noFill/>
            <a:ln cap="flat" cmpd="sng" w="4750">
              <a:solidFill>
                <a:srgbClr val="FED1A7"/>
              </a:solidFill>
              <a:prstDash val="solid"/>
              <a:round/>
              <a:headEnd len="sm" w="sm" type="none"/>
              <a:tailEnd len="sm" w="sm" type="none"/>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sp>
          <p:nvSpPr>
            <p:cNvPr id="282" name="Google Shape;282;p21"/>
            <p:cNvSpPr/>
            <p:nvPr/>
          </p:nvSpPr>
          <p:spPr>
            <a:xfrm>
              <a:off x="-1218460" y="1387365"/>
              <a:ext cx="1964400" cy="1964400"/>
            </a:xfrm>
            <a:prstGeom prst="ellipse">
              <a:avLst/>
            </a:prstGeom>
            <a:solidFill>
              <a:srgbClr val="FED1A7"/>
            </a:solidFill>
            <a:ln>
              <a:noFill/>
            </a:ln>
          </p:spPr>
          <p:txBody>
            <a:bodyPr anchorCtr="0" anchor="ctr" bIns="45775" lIns="45775" spcFirstLastPara="1" rIns="45775" wrap="square" tIns="45775">
              <a:noAutofit/>
            </a:bodyPr>
            <a:lstStyle/>
            <a:p>
              <a:pPr indent="0" lvl="0" marL="0" rtl="0" algn="ctr">
                <a:spcBef>
                  <a:spcPts val="0"/>
                </a:spcBef>
                <a:spcAft>
                  <a:spcPts val="0"/>
                </a:spcAft>
                <a:buNone/>
              </a:pPr>
              <a:r>
                <a:t/>
              </a:r>
              <a:endParaRPr sz="500"/>
            </a:p>
          </p:txBody>
        </p:sp>
      </p:grpSp>
      <p:sp>
        <p:nvSpPr>
          <p:cNvPr id="283" name="Google Shape;283;p21"/>
          <p:cNvSpPr txBox="1"/>
          <p:nvPr>
            <p:ph idx="12" type="sldNum"/>
          </p:nvPr>
        </p:nvSpPr>
        <p:spPr>
          <a:xfrm>
            <a:off x="0" y="4737125"/>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sz="1400">
                <a:solidFill>
                  <a:schemeClr val="lt2"/>
                </a:solidFill>
              </a:rPr>
              <a:t>‹#›</a:t>
            </a:fld>
            <a:r>
              <a:rPr lang="fr" sz="1400">
                <a:solidFill>
                  <a:schemeClr val="lt2"/>
                </a:solidFill>
              </a:rPr>
              <a:t> / 30</a:t>
            </a:r>
            <a:endParaRPr sz="1400">
              <a:solidFill>
                <a:schemeClr val="lt2"/>
              </a:solidFill>
            </a:endParaRPr>
          </a:p>
        </p:txBody>
      </p:sp>
      <p:sp>
        <p:nvSpPr>
          <p:cNvPr id="284" name="Google Shape;284;p21"/>
          <p:cNvSpPr txBox="1"/>
          <p:nvPr/>
        </p:nvSpPr>
        <p:spPr>
          <a:xfrm>
            <a:off x="74950" y="27003"/>
            <a:ext cx="90690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2900">
                <a:solidFill>
                  <a:srgbClr val="B7B7B7"/>
                </a:solidFill>
                <a:latin typeface="Work Sans Light"/>
                <a:ea typeface="Work Sans Light"/>
                <a:cs typeface="Work Sans Light"/>
                <a:sym typeface="Work Sans Light"/>
              </a:rPr>
              <a:t>Cahier des charges | Notion</a:t>
            </a:r>
            <a:endParaRPr sz="2900">
              <a:solidFill>
                <a:srgbClr val="B7B7B7"/>
              </a:solidFill>
              <a:latin typeface="Work Sans Light"/>
              <a:ea typeface="Work Sans Light"/>
              <a:cs typeface="Work Sans Light"/>
              <a:sym typeface="Work Sans Light"/>
            </a:endParaRPr>
          </a:p>
        </p:txBody>
      </p:sp>
      <p:pic>
        <p:nvPicPr>
          <p:cNvPr id="285" name="Google Shape;285;p21" title="cahier des charges-images-0.jpg"/>
          <p:cNvPicPr preferRelativeResize="0"/>
          <p:nvPr/>
        </p:nvPicPr>
        <p:blipFill rotWithShape="1">
          <a:blip r:embed="rId4">
            <a:alphaModFix/>
          </a:blip>
          <a:srcRect b="8396" l="0" r="0" t="6271"/>
          <a:stretch/>
        </p:blipFill>
        <p:spPr>
          <a:xfrm>
            <a:off x="89539" y="852562"/>
            <a:ext cx="2912910" cy="3513262"/>
          </a:xfrm>
          <a:prstGeom prst="rect">
            <a:avLst/>
          </a:prstGeom>
          <a:noFill/>
          <a:ln>
            <a:noFill/>
          </a:ln>
        </p:spPr>
      </p:pic>
      <p:pic>
        <p:nvPicPr>
          <p:cNvPr id="286" name="Google Shape;286;p21" title="cahier des charges-images-1.jpg"/>
          <p:cNvPicPr preferRelativeResize="0"/>
          <p:nvPr/>
        </p:nvPicPr>
        <p:blipFill rotWithShape="1">
          <a:blip r:embed="rId5">
            <a:alphaModFix/>
          </a:blip>
          <a:srcRect b="7330" l="0" r="0" t="7330"/>
          <a:stretch/>
        </p:blipFill>
        <p:spPr>
          <a:xfrm>
            <a:off x="3005771" y="852562"/>
            <a:ext cx="2912910" cy="3513262"/>
          </a:xfrm>
          <a:prstGeom prst="rect">
            <a:avLst/>
          </a:prstGeom>
          <a:noFill/>
          <a:ln>
            <a:noFill/>
          </a:ln>
        </p:spPr>
      </p:pic>
      <p:pic>
        <p:nvPicPr>
          <p:cNvPr id="287" name="Google Shape;287;p21" title="cahier des charges-images-2.jpg"/>
          <p:cNvPicPr preferRelativeResize="0"/>
          <p:nvPr/>
        </p:nvPicPr>
        <p:blipFill rotWithShape="1">
          <a:blip r:embed="rId6">
            <a:alphaModFix/>
          </a:blip>
          <a:srcRect b="12710" l="0" r="0" t="7397"/>
          <a:stretch/>
        </p:blipFill>
        <p:spPr>
          <a:xfrm>
            <a:off x="5922016" y="852562"/>
            <a:ext cx="3111445" cy="35132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